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4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5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55.xml" ContentType="application/vnd.openxmlformats-officedocument.presentationml.tags+xml"/>
  <Override PartName="/ppt/notesSlides/notesSlide28.xml" ContentType="application/vnd.openxmlformats-officedocument.presentationml.notesSlide+xml"/>
  <Override PartName="/ppt/tags/tag56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54" r:id="rId2"/>
    <p:sldId id="359" r:id="rId3"/>
    <p:sldId id="360" r:id="rId4"/>
    <p:sldId id="366" r:id="rId5"/>
    <p:sldId id="345" r:id="rId6"/>
    <p:sldId id="357" r:id="rId7"/>
    <p:sldId id="361" r:id="rId8"/>
    <p:sldId id="362" r:id="rId9"/>
    <p:sldId id="323" r:id="rId10"/>
    <p:sldId id="332" r:id="rId11"/>
    <p:sldId id="333" r:id="rId12"/>
    <p:sldId id="329" r:id="rId13"/>
    <p:sldId id="372" r:id="rId14"/>
    <p:sldId id="376" r:id="rId15"/>
    <p:sldId id="380" r:id="rId16"/>
    <p:sldId id="373" r:id="rId17"/>
    <p:sldId id="377" r:id="rId18"/>
    <p:sldId id="381" r:id="rId19"/>
    <p:sldId id="374" r:id="rId20"/>
    <p:sldId id="386" r:id="rId21"/>
    <p:sldId id="336" r:id="rId22"/>
    <p:sldId id="375" r:id="rId23"/>
    <p:sldId id="382" r:id="rId24"/>
    <p:sldId id="379" r:id="rId25"/>
    <p:sldId id="383" r:id="rId26"/>
    <p:sldId id="311" r:id="rId27"/>
    <p:sldId id="384" r:id="rId28"/>
    <p:sldId id="327" r:id="rId29"/>
    <p:sldId id="328" r:id="rId30"/>
    <p:sldId id="367" r:id="rId31"/>
    <p:sldId id="368" r:id="rId32"/>
    <p:sldId id="369" r:id="rId33"/>
    <p:sldId id="385" r:id="rId34"/>
    <p:sldId id="355" r:id="rId35"/>
  </p:sldIdLst>
  <p:sldSz cx="12188825" cy="674846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86" autoAdjust="0"/>
    <p:restoredTop sz="94624" autoAdjust="0"/>
  </p:normalViewPr>
  <p:slideViewPr>
    <p:cSldViewPr>
      <p:cViewPr>
        <p:scale>
          <a:sx n="60" d="100"/>
          <a:sy n="60" d="100"/>
        </p:scale>
        <p:origin x="-816" y="-558"/>
      </p:cViewPr>
      <p:guideLst>
        <p:guide orient="horz" pos="2125"/>
        <p:guide pos="5135"/>
        <p:guide pos="2557"/>
        <p:guide pos="3838"/>
      </p:guideLst>
    </p:cSldViewPr>
  </p:slideViewPr>
  <p:outlineViewPr>
    <p:cViewPr>
      <p:scale>
        <a:sx n="33" d="100"/>
        <a:sy n="33" d="100"/>
      </p:scale>
      <p:origin x="96" y="1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-3804" y="-66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56778-DE30-4974-AC24-D464435CBB7A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27445-A0E9-45EE-8C41-8FBC0E440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33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7D235-2145-4353-B73A-52DE75DC0470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0988" y="696913"/>
            <a:ext cx="62960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3FAB7-2D9D-4BF6-BAF5-DFE06FE9B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58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1. Úvodní strana s formálními projektovými náležitostmi.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3FAB7-2D9D-4BF6-BAF5-DFE06FE9B1C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10. Příprava na straně senzorů a PC. Žáci nastaví a zkontrolují své vybavení dle instrukcí.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6B027-47EA-406F-A16F-D417F5B4EA2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11. Postup, podle kterého budou žáci pracovat.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6B027-47EA-406F-A16F-D417F5B4EA2C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12. Žáci si přečtou instrukci a všichni potvrdí, že budou dodržovat bezpečnost práce. Stranu na potvrzení vyfotí.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3FAB7-2D9D-4BF6-BAF5-DFE06FE9B1C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13. Postup, podle kterého žáci provedou první aktivitu.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6B027-47EA-406F-A16F-D417F5B4EA2C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14. Sběr dat, měření, vizualizace ve formě grafu. Žáci dle návodu spustí měření a sledují měřenou veličinu – zde </a:t>
            </a:r>
          </a:p>
          <a:p>
            <a:r>
              <a:rPr lang="cs-CZ" dirty="0" smtClean="0"/>
              <a:t>koncentraci kyslíku.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3FAB7-2D9D-4BF6-BAF5-DFE06FE9B1C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15. Analýza dat. Žáci určí a zaznamenají do protokolu významná data z měření.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6B027-47EA-406F-A16F-D417F5B4EA2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16. Popis druhé aktivity.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6B027-47EA-406F-A16F-D417F5B4EA2C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17. Sběr dat, měření, vizualizace ve formě grafu. </a:t>
            </a:r>
            <a:r>
              <a:rPr lang="cs-CZ" smtClean="0"/>
              <a:t>Žáci dle návodu spustí měření a sledují měřenou veličinu – zde koncentraci kyslíku.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3FAB7-2D9D-4BF6-BAF5-DFE06FE9B1C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18. Analýzy dat. Žáci určí a zaznamenají do protokolu významná data z druhého měření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6B027-47EA-406F-A16F-D417F5B4EA2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 19. Popis třetí aktivity.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6B027-47EA-406F-A16F-D417F5B4EA2C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2. Úvodní strana projektu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3FAB7-2D9D-4BF6-BAF5-DFE06FE9B1C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20. Sběr dat, měření, vizualizace ve formě grafu. Žáci dle návodu spustí měření a sledují měřenou veličinu – zde opět koncentraci kyslíku.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3FAB7-2D9D-4BF6-BAF5-DFE06FE9B1C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21. Analýza dat. Žáci určí a zaznamenají do protokolu významná data z třetího měření.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6B027-47EA-406F-A16F-D417F5B4EA2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22. Popis čtvrté aktivity.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6B027-47EA-406F-A16F-D417F5B4EA2C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23. Sběr dat, měření, vizualizace ve formě grafu. Žáci dle návodu spustí měření a sledují měřenou veličinu – zde opět koncentraci kyslíku.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3FAB7-2D9D-4BF6-BAF5-DFE06FE9B1C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24. Analýza dat. Žáci určí a zaznamenají do protokolu významná data ze čtvrtého měření</a:t>
            </a:r>
            <a:r>
              <a:rPr lang="cs-CZ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6B027-47EA-406F-A16F-D417F5B4EA2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25. Žáci porovnají naměřené hodnoty a zhodnotí výsledky všech čtyř měření.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6B027-47EA-406F-A16F-D417F5B4EA2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26.-27. Závěr. Žáci na základě provedených měření experiment vyhodnotí a odpovědí na otázky.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3FAB7-2D9D-4BF6-BAF5-DFE06FE9B1C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26.-27. Závěr. Žáci na základě provedených měření experiment vyhodnotí a odpovědí na otázky.</a:t>
            </a:r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26.-27. Závěr. Žáci na základě provedených měření experiment vyhodnotí a odpovědí na otázky.</a:t>
            </a:r>
          </a:p>
          <a:p>
            <a:r>
              <a:rPr lang="cs-CZ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3FAB7-2D9D-4BF6-BAF5-DFE06FE9B1C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28. Stránka vybízející k uložení souboru.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3FAB7-2D9D-4BF6-BAF5-DFE06FE9B1C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29. Stránka vybízející k exportu</a:t>
            </a:r>
            <a:r>
              <a:rPr lang="cs-CZ" baseline="0" dirty="0" smtClean="0"/>
              <a:t> protokolu.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3FAB7-2D9D-4BF6-BAF5-DFE06FE9B1C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3. Titulní strana úlohy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3FAB7-2D9D-4BF6-BAF5-DFE06FE9B1C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30. Výukové cíle. (Informace pro učitele)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3FAB7-2D9D-4BF6-BAF5-DFE06FE9B1C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31. Metodické poznámky. (Informace pro učitele)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3FAB7-2D9D-4BF6-BAF5-DFE06FE9B1C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32. Metodické poznámky. (Informace pro učitele)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3FAB7-2D9D-4BF6-BAF5-DFE06FE9B1C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33. Metodické poznámky. (Informace pro učitele)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3FAB7-2D9D-4BF6-BAF5-DFE06FE9B1C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80988" y="696913"/>
            <a:ext cx="6296025" cy="34861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34. Zdroje.</a:t>
            </a:r>
            <a:endParaRPr lang="en-US" dirty="0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smtClean="0"/>
              <a:t>Název materiálu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4. Instrukce jak procházet úlohou.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3FAB7-2D9D-4BF6-BAF5-DFE06FE9B1C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5. Záznam stránky úlohy do protokolu.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3FAB7-2D9D-4BF6-BAF5-DFE06FE9B1C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80988" y="696913"/>
            <a:ext cx="6296025" cy="34861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dirty="0" smtClean="0"/>
              <a:t>6. Údaje o badatelském týmu. Žáci vyplní své nacionále a vyfotí se webovou kamerou.</a:t>
            </a:r>
            <a:endParaRPr lang="cs-CZ" dirty="0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smtClean="0"/>
              <a:t>Název materiálu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7. Text, úvodní</a:t>
            </a:r>
            <a:r>
              <a:rPr lang="cs-CZ" baseline="0" dirty="0" smtClean="0"/>
              <a:t> příběh našich hrdinů. Žáci přečtou.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3FAB7-2D9D-4BF6-BAF5-DFE06FE9B1C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8. Výzkumný problém, podaný jako součást příběhu. </a:t>
            </a:r>
            <a:r>
              <a:rPr lang="cs-CZ" sz="1200" dirty="0" smtClean="0">
                <a:latin typeface="+mn-lt"/>
                <a:cs typeface="Helvetica" charset="0"/>
                <a:sym typeface="Helvetica" charset="0"/>
              </a:rPr>
              <a:t>Zde žákům poskytnout prostor, aby se mohli sami zamyslet. Přijdou na to, jak a co spolu souvisí?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3FAB7-2D9D-4BF6-BAF5-DFE06FE9B1C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9. Příprava úlohy po stránce materiálního vybavení. Žáci přečtou a zkontrolují své vybavení dle seznamu.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6B027-47EA-406F-A16F-D417F5B4EA2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7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9.png"/><Relationship Id="rId4" Type="http://schemas.openxmlformats.org/officeDocument/2006/relationships/image" Target="../media/image14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9.png"/><Relationship Id="rId4" Type="http://schemas.openxmlformats.org/officeDocument/2006/relationships/image" Target="../media/image1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SS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6165850" y="97631"/>
            <a:ext cx="5948362" cy="32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300"/>
            </a:lvl3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6165850" y="3450431"/>
            <a:ext cx="5948362" cy="32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300"/>
            </a:lvl3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>
          <a:xfrm>
            <a:off x="74612" y="97631"/>
            <a:ext cx="5948362" cy="32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300"/>
            </a:lvl3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4"/>
          </p:nvPr>
        </p:nvSpPr>
        <p:spPr>
          <a:xfrm>
            <a:off x="74612" y="3450431"/>
            <a:ext cx="5948362" cy="32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300"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SSS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8228012" y="97631"/>
            <a:ext cx="3886200" cy="32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300"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8228012" y="3450431"/>
            <a:ext cx="3886200" cy="32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300"/>
            </a:lvl3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>
          <a:xfrm>
            <a:off x="74612" y="97631"/>
            <a:ext cx="3886200" cy="6650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300"/>
            </a:lvl3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5"/>
          </p:nvPr>
        </p:nvSpPr>
        <p:spPr>
          <a:xfrm>
            <a:off x="4149725" y="3450431"/>
            <a:ext cx="3886200" cy="32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300"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6"/>
          </p:nvPr>
        </p:nvSpPr>
        <p:spPr>
          <a:xfrm>
            <a:off x="4149725" y="97631"/>
            <a:ext cx="3886200" cy="32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300"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SSS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8228012" y="97631"/>
            <a:ext cx="3886200" cy="6650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300"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>
          <a:xfrm>
            <a:off x="74612" y="97631"/>
            <a:ext cx="3886200" cy="32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300"/>
            </a:lvl3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4"/>
          </p:nvPr>
        </p:nvSpPr>
        <p:spPr>
          <a:xfrm>
            <a:off x="74612" y="3450431"/>
            <a:ext cx="3886200" cy="32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300"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5"/>
          </p:nvPr>
        </p:nvSpPr>
        <p:spPr>
          <a:xfrm>
            <a:off x="4149725" y="3450431"/>
            <a:ext cx="3886200" cy="32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300"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6"/>
          </p:nvPr>
        </p:nvSpPr>
        <p:spPr>
          <a:xfrm>
            <a:off x="4149725" y="97631"/>
            <a:ext cx="3886200" cy="32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300"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SSS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8228012" y="97631"/>
            <a:ext cx="3886200" cy="32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300"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8228012" y="3450431"/>
            <a:ext cx="3886200" cy="32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300"/>
            </a:lvl3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>
          <a:xfrm>
            <a:off x="74612" y="97631"/>
            <a:ext cx="3886200" cy="32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300"/>
            </a:lvl3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4"/>
          </p:nvPr>
        </p:nvSpPr>
        <p:spPr>
          <a:xfrm>
            <a:off x="74612" y="3450431"/>
            <a:ext cx="3886200" cy="32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300"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5"/>
          </p:nvPr>
        </p:nvSpPr>
        <p:spPr>
          <a:xfrm>
            <a:off x="4149725" y="3450431"/>
            <a:ext cx="3886200" cy="32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300"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6"/>
          </p:nvPr>
        </p:nvSpPr>
        <p:spPr>
          <a:xfrm>
            <a:off x="4149725" y="97631"/>
            <a:ext cx="3886200" cy="32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300"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lulní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ateřina\Pictures\Obrázky Vykuk a spol\děti logo RGB.jpe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4412" y="126670"/>
            <a:ext cx="5662365" cy="5851111"/>
          </a:xfrm>
          <a:prstGeom prst="rect">
            <a:avLst/>
          </a:prstGeom>
          <a:noFill/>
        </p:spPr>
      </p:pic>
      <p:sp>
        <p:nvSpPr>
          <p:cNvPr id="16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0"/>
            <a:ext cx="12188823" cy="146684"/>
          </a:xfrm>
          <a:prstGeom prst="rect">
            <a:avLst/>
          </a:prstGeom>
          <a:solidFill>
            <a:srgbClr val="0070C0"/>
          </a:solidFill>
        </p:spPr>
        <p:txBody>
          <a:bodyPr lIns="182885" tIns="91443" rIns="182885" bIns="91443"/>
          <a:lstStyle>
            <a:lvl1pPr algn="l">
              <a:defRPr sz="20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" y="5995691"/>
            <a:ext cx="12188571" cy="770089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lIns="182885" tIns="0" rIns="0" bIns="0" rtlCol="0" anchor="ctr" anchorCtr="0">
            <a:noAutofit/>
          </a:bodyPr>
          <a:lstStyle/>
          <a:p>
            <a:pPr algn="l"/>
            <a:r>
              <a:rPr lang="cs-CZ" sz="4000" b="0" dirty="0" smtClean="0">
                <a:solidFill>
                  <a:schemeClr val="bg1"/>
                </a:solidFill>
                <a:latin typeface="Calibri Light" pitchFamily="34" charset="0"/>
              </a:rPr>
              <a:t>ŽIVOT</a:t>
            </a:r>
            <a:r>
              <a:rPr lang="cs-CZ" sz="4000" b="0" baseline="0" dirty="0" smtClean="0">
                <a:solidFill>
                  <a:schemeClr val="bg1"/>
                </a:solidFill>
                <a:latin typeface="Calibri Light" pitchFamily="34" charset="0"/>
              </a:rPr>
              <a:t> JE VĚDA</a:t>
            </a:r>
            <a:endParaRPr lang="en-US" sz="4000" b="0" dirty="0">
              <a:solidFill>
                <a:schemeClr val="bg1"/>
              </a:solidFill>
              <a:latin typeface="Calibri Light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lulní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0"/>
            <a:ext cx="12188823" cy="146684"/>
          </a:xfrm>
          <a:prstGeom prst="rect">
            <a:avLst/>
          </a:prstGeom>
          <a:solidFill>
            <a:srgbClr val="0070C0"/>
          </a:solidFill>
        </p:spPr>
        <p:txBody>
          <a:bodyPr lIns="182885" tIns="91443" rIns="182885" bIns="91443"/>
          <a:lstStyle>
            <a:lvl1pPr algn="l">
              <a:defRPr sz="20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" y="5995691"/>
            <a:ext cx="12188571" cy="770089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lIns="182885" tIns="0" rIns="0" bIns="0" rtlCol="0" anchor="ctr" anchorCtr="0">
            <a:noAutofit/>
          </a:bodyPr>
          <a:lstStyle/>
          <a:p>
            <a:pPr algn="l"/>
            <a:r>
              <a:rPr lang="cs-CZ" sz="4000" b="0" dirty="0" smtClean="0">
                <a:solidFill>
                  <a:schemeClr val="bg1"/>
                </a:solidFill>
                <a:latin typeface="Calibri Light" pitchFamily="34" charset="0"/>
              </a:rPr>
              <a:t>ŽIVOT</a:t>
            </a:r>
            <a:r>
              <a:rPr lang="cs-CZ" sz="4000" b="0" baseline="0" dirty="0" smtClean="0">
                <a:solidFill>
                  <a:schemeClr val="bg1"/>
                </a:solidFill>
                <a:latin typeface="Calibri Light" pitchFamily="34" charset="0"/>
              </a:rPr>
              <a:t> JE VĚDA</a:t>
            </a:r>
            <a:endParaRPr lang="en-US" sz="4000" b="0" dirty="0">
              <a:solidFill>
                <a:schemeClr val="bg1"/>
              </a:solidFill>
              <a:latin typeface="Calibri Light" pitchFamily="34" charset="0"/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33773" y="269875"/>
            <a:ext cx="5688632" cy="1592188"/>
          </a:xfrm>
          <a:prstGeom prst="rect">
            <a:avLst/>
          </a:prstGeom>
        </p:spPr>
        <p:txBody>
          <a:bodyPr/>
          <a:lstStyle>
            <a:lvl1pPr algn="l">
              <a:defRPr sz="4400" b="1">
                <a:solidFill>
                  <a:srgbClr val="0070C0"/>
                </a:solidFill>
                <a:latin typeface="Calibri Light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170612" y="277887"/>
            <a:ext cx="5943600" cy="5616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Calibri Light" pitchFamily="34" charset="0"/>
              </a:defRPr>
            </a:lvl1pPr>
            <a:lvl2pPr>
              <a:buFont typeface="Arial" pitchFamily="34" charset="0"/>
              <a:buChar char="•"/>
              <a:defRPr sz="2600"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cs-CZ" dirty="0" smtClean="0"/>
              <a:t>Klepnutím lze vložit obrázek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Úv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>
            <p:custDataLst>
              <p:tags r:id="rId1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5" tIns="91443" rIns="182885" bIns="9144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8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6601779"/>
            <a:ext cx="12188571" cy="146684"/>
          </a:xfrm>
          <a:prstGeom prst="rect">
            <a:avLst/>
          </a:prstGeom>
          <a:solidFill>
            <a:srgbClr val="0070C0"/>
          </a:solidFill>
        </p:spPr>
        <p:txBody>
          <a:bodyPr lIns="182885" tIns="91443" rIns="182885" bIns="91443"/>
          <a:lstStyle>
            <a:lvl1pPr>
              <a:defRPr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 userDrawn="1">
            <p:custDataLst>
              <p:tags r:id="rId2"/>
            </p:custDataLst>
          </p:nvPr>
        </p:nvSpPr>
        <p:spPr>
          <a:xfrm>
            <a:off x="253" y="0"/>
            <a:ext cx="9523183" cy="369332"/>
          </a:xfrm>
          <a:prstGeom prst="rect">
            <a:avLst/>
          </a:prstGeom>
          <a:solidFill>
            <a:srgbClr val="00B0F0">
              <a:alpha val="0"/>
            </a:s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400" b="0" dirty="0" smtClean="0">
                <a:solidFill>
                  <a:srgbClr val="FFFFFF"/>
                </a:solidFill>
                <a:latin typeface="Calibri Light" pitchFamily="34" charset="0"/>
              </a:rPr>
              <a:t>ŽIVOT JE VĚDA</a:t>
            </a:r>
            <a:endParaRPr lang="en-US" sz="2400" b="0" dirty="0">
              <a:solidFill>
                <a:srgbClr val="FFFFFF"/>
              </a:solidFill>
              <a:latin typeface="Calibri Light" pitchFamily="34" charset="0"/>
            </a:endParaRPr>
          </a:p>
        </p:txBody>
      </p:sp>
      <p:pic>
        <p:nvPicPr>
          <p:cNvPr id="5" name="Picture 3" descr="C:\Users\Kateřina\Pictures\obrazky\divka_Hotovo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001" b="18000"/>
          <a:stretch>
            <a:fillRect/>
          </a:stretch>
        </p:blipFill>
        <p:spPr bwMode="auto">
          <a:xfrm>
            <a:off x="7894388" y="3014191"/>
            <a:ext cx="2925366" cy="3744416"/>
          </a:xfrm>
          <a:prstGeom prst="rect">
            <a:avLst/>
          </a:prstGeom>
          <a:noFill/>
        </p:spPr>
      </p:pic>
      <p:pic>
        <p:nvPicPr>
          <p:cNvPr id="8" name="Picture 2" descr="C:\Users\Kateřina\Pictures\obrazky\kluk2_Plany.jpg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22804" y="2731303"/>
            <a:ext cx="2592288" cy="4243328"/>
          </a:xfrm>
          <a:prstGeom prst="rect">
            <a:avLst/>
          </a:prstGeom>
          <a:noFill/>
        </p:spPr>
      </p:pic>
      <p:sp>
        <p:nvSpPr>
          <p:cNvPr id="9" name="Content Placeholder 3"/>
          <p:cNvSpPr>
            <a:spLocks noGrp="1"/>
          </p:cNvSpPr>
          <p:nvPr>
            <p:ph sz="quarter" idx="10"/>
          </p:nvPr>
        </p:nvSpPr>
        <p:spPr>
          <a:xfrm>
            <a:off x="261764" y="1430015"/>
            <a:ext cx="7813848" cy="5112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Calibri Light" pitchFamily="34" charset="0"/>
              </a:defRPr>
            </a:lvl1pPr>
            <a:lvl2pPr>
              <a:buFont typeface="Arial" pitchFamily="34" charset="0"/>
              <a:buChar char="•"/>
              <a:defRPr sz="2600">
                <a:latin typeface="Calibri Light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 Light" pitchFamily="34" charset="0"/>
              </a:defRPr>
            </a:lvl3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</p:txBody>
      </p:sp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261764" y="493911"/>
            <a:ext cx="11593288" cy="864096"/>
          </a:xfrm>
          <a:prstGeom prst="rect">
            <a:avLst/>
          </a:prstGeom>
        </p:spPr>
        <p:txBody>
          <a:bodyPr/>
          <a:lstStyle>
            <a:lvl1pPr algn="l">
              <a:defRPr sz="4400" b="1">
                <a:solidFill>
                  <a:srgbClr val="0070C0"/>
                </a:solidFill>
                <a:latin typeface="Calibri Light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tivační otáz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Kateřina\Pictures\obrazky\kluk1_Otaznik.jpg"/>
          <p:cNvPicPr>
            <a:picLocks noChangeAspect="1" noChangeArrowheads="1"/>
          </p:cNvPicPr>
          <p:nvPr userDrawn="1"/>
        </p:nvPicPr>
        <p:blipFill>
          <a:blip r:embed="rId4" cstate="print"/>
          <a:srcRect t="13097" r="4583" b="15218"/>
          <a:stretch>
            <a:fillRect/>
          </a:stretch>
        </p:blipFill>
        <p:spPr bwMode="auto">
          <a:xfrm>
            <a:off x="9910836" y="3242306"/>
            <a:ext cx="2277989" cy="341978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 userDrawn="1">
            <p:custDataLst>
              <p:tags r:id="rId1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5" tIns="91443" rIns="182885" bIns="9144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8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6601779"/>
            <a:ext cx="12188571" cy="146684"/>
          </a:xfrm>
          <a:prstGeom prst="rect">
            <a:avLst/>
          </a:prstGeom>
          <a:solidFill>
            <a:srgbClr val="0070C0"/>
          </a:solidFill>
        </p:spPr>
        <p:txBody>
          <a:bodyPr lIns="182885" tIns="91443" rIns="182885" bIns="91443"/>
          <a:lstStyle>
            <a:lvl1pPr>
              <a:defRPr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261764" y="493911"/>
            <a:ext cx="11593288" cy="864096"/>
          </a:xfrm>
          <a:prstGeom prst="rect">
            <a:avLst/>
          </a:prstGeom>
        </p:spPr>
        <p:txBody>
          <a:bodyPr/>
          <a:lstStyle>
            <a:lvl1pPr algn="l">
              <a:defRPr sz="4400" b="1">
                <a:solidFill>
                  <a:srgbClr val="0070C0"/>
                </a:solidFill>
                <a:latin typeface="Calibri Light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13"/>
          </p:nvPr>
        </p:nvSpPr>
        <p:spPr>
          <a:xfrm>
            <a:off x="261764" y="1502023"/>
            <a:ext cx="9793088" cy="5040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Calibri Light" pitchFamily="34" charset="0"/>
              </a:defRPr>
            </a:lvl1pPr>
            <a:lvl2pPr>
              <a:buFont typeface="Arial" pitchFamily="34" charset="0"/>
              <a:buChar char="•"/>
              <a:defRPr sz="2600"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8" name="TextBox 6"/>
          <p:cNvSpPr txBox="1"/>
          <p:nvPr userDrawn="1">
            <p:custDataLst>
              <p:tags r:id="rId2"/>
            </p:custDataLst>
          </p:nvPr>
        </p:nvSpPr>
        <p:spPr>
          <a:xfrm>
            <a:off x="253" y="0"/>
            <a:ext cx="9523183" cy="369332"/>
          </a:xfrm>
          <a:prstGeom prst="rect">
            <a:avLst/>
          </a:prstGeom>
          <a:solidFill>
            <a:srgbClr val="00B0F0">
              <a:alpha val="0"/>
            </a:s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400" b="0" dirty="0" smtClean="0">
                <a:solidFill>
                  <a:srgbClr val="FFFFFF"/>
                </a:solidFill>
                <a:latin typeface="Calibri Light" pitchFamily="34" charset="0"/>
              </a:rPr>
              <a:t>ŽIVOT JE VĚDA</a:t>
            </a:r>
            <a:endParaRPr lang="en-US" sz="2400" b="0" dirty="0">
              <a:solidFill>
                <a:srgbClr val="FFFFFF"/>
              </a:solidFill>
              <a:latin typeface="Calibri Light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up měření práce s materiá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>
            <p:custDataLst>
              <p:tags r:id="rId1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5" tIns="91443" rIns="182885" bIns="9144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8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6601779"/>
            <a:ext cx="12188571" cy="146684"/>
          </a:xfrm>
          <a:prstGeom prst="rect">
            <a:avLst/>
          </a:prstGeom>
          <a:solidFill>
            <a:srgbClr val="0070C0"/>
          </a:solidFill>
        </p:spPr>
        <p:txBody>
          <a:bodyPr lIns="182885" tIns="91443" rIns="182885" bIns="91443"/>
          <a:lstStyle>
            <a:lvl1pPr>
              <a:defRPr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261764" y="421903"/>
            <a:ext cx="11593288" cy="864096"/>
          </a:xfrm>
          <a:prstGeom prst="rect">
            <a:avLst/>
          </a:prstGeom>
        </p:spPr>
        <p:txBody>
          <a:bodyPr/>
          <a:lstStyle>
            <a:lvl1pPr algn="l">
              <a:defRPr sz="4400" b="1">
                <a:solidFill>
                  <a:srgbClr val="0070C0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13"/>
          </p:nvPr>
        </p:nvSpPr>
        <p:spPr>
          <a:xfrm>
            <a:off x="261764" y="3086199"/>
            <a:ext cx="9793088" cy="3456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/>
            </a:lvl1pPr>
            <a:lvl2pPr>
              <a:buFont typeface="Arial" pitchFamily="34" charset="0"/>
              <a:buChar char="•"/>
              <a:defRPr sz="2600"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40676" y="3734271"/>
            <a:ext cx="1748149" cy="280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3"/>
          <p:cNvSpPr>
            <a:spLocks noGrp="1"/>
          </p:cNvSpPr>
          <p:nvPr>
            <p:ph sz="quarter" idx="14"/>
          </p:nvPr>
        </p:nvSpPr>
        <p:spPr>
          <a:xfrm>
            <a:off x="261764" y="2006079"/>
            <a:ext cx="9793088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FF"/>
                </a:solidFill>
              </a:defRPr>
            </a:lvl1pPr>
            <a:lvl2pPr>
              <a:buFont typeface="Arial" pitchFamily="34" charset="0"/>
              <a:buChar char="•"/>
              <a:defRPr sz="2600"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0"/>
            <a:endParaRPr lang="cs-CZ" dirty="0" smtClean="0"/>
          </a:p>
          <a:p>
            <a:pPr lvl="0"/>
            <a:endParaRPr lang="cs-CZ" dirty="0" smtClean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15"/>
          </p:nvPr>
        </p:nvSpPr>
        <p:spPr>
          <a:xfrm>
            <a:off x="261764" y="1285999"/>
            <a:ext cx="9793088" cy="648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70C0"/>
                </a:solidFill>
              </a:defRPr>
            </a:lvl1pPr>
            <a:lvl2pPr>
              <a:buFont typeface="Arial" pitchFamily="34" charset="0"/>
              <a:buChar char="•"/>
              <a:defRPr sz="2600"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0"/>
            <a:endParaRPr lang="cs-CZ" dirty="0" smtClean="0"/>
          </a:p>
          <a:p>
            <a:pPr lvl="0"/>
            <a:endParaRPr lang="cs-CZ" dirty="0" smtClean="0"/>
          </a:p>
        </p:txBody>
      </p:sp>
      <p:sp>
        <p:nvSpPr>
          <p:cNvPr id="11" name="TextBox 6"/>
          <p:cNvSpPr txBox="1"/>
          <p:nvPr userDrawn="1">
            <p:custDataLst>
              <p:tags r:id="rId2"/>
            </p:custDataLst>
          </p:nvPr>
        </p:nvSpPr>
        <p:spPr>
          <a:xfrm>
            <a:off x="253" y="0"/>
            <a:ext cx="9523183" cy="369332"/>
          </a:xfrm>
          <a:prstGeom prst="rect">
            <a:avLst/>
          </a:prstGeom>
          <a:solidFill>
            <a:srgbClr val="00B0F0">
              <a:alpha val="0"/>
            </a:s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400" b="0" dirty="0" smtClean="0">
                <a:solidFill>
                  <a:srgbClr val="FFFFFF"/>
                </a:solidFill>
                <a:latin typeface="Calibri Light" pitchFamily="34" charset="0"/>
              </a:rPr>
              <a:t>ŽIVOT JE VĚDA</a:t>
            </a:r>
            <a:endParaRPr lang="en-US" sz="2400" b="0" dirty="0">
              <a:solidFill>
                <a:srgbClr val="FFFFFF"/>
              </a:solidFill>
              <a:latin typeface="Calibri Light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stup měř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teřina\Pictures\obrazky\divka_Metr.jpg"/>
          <p:cNvPicPr>
            <a:picLocks noChangeAspect="1" noChangeArrowheads="1"/>
          </p:cNvPicPr>
          <p:nvPr userDrawn="1"/>
        </p:nvPicPr>
        <p:blipFill>
          <a:blip r:embed="rId4" cstate="print"/>
          <a:srcRect l="34000" t="21007" r="36667" b="14008"/>
          <a:stretch>
            <a:fillRect/>
          </a:stretch>
        </p:blipFill>
        <p:spPr bwMode="auto">
          <a:xfrm flipH="1">
            <a:off x="11047455" y="3590255"/>
            <a:ext cx="1023621" cy="3024336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 userDrawn="1">
            <p:custDataLst>
              <p:tags r:id="rId1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5" tIns="91443" rIns="182885" bIns="9144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8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6601779"/>
            <a:ext cx="12188571" cy="146684"/>
          </a:xfrm>
          <a:prstGeom prst="rect">
            <a:avLst/>
          </a:prstGeom>
          <a:solidFill>
            <a:srgbClr val="0070C0"/>
          </a:solidFill>
        </p:spPr>
        <p:txBody>
          <a:bodyPr lIns="182885" tIns="91443" rIns="182885" bIns="91443"/>
          <a:lstStyle>
            <a:lvl1pPr>
              <a:defRPr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261764" y="421903"/>
            <a:ext cx="11593288" cy="864096"/>
          </a:xfrm>
          <a:prstGeom prst="rect">
            <a:avLst/>
          </a:prstGeom>
        </p:spPr>
        <p:txBody>
          <a:bodyPr/>
          <a:lstStyle>
            <a:lvl1pPr algn="l">
              <a:defRPr sz="4400" b="1">
                <a:solidFill>
                  <a:srgbClr val="0070C0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13"/>
          </p:nvPr>
        </p:nvSpPr>
        <p:spPr>
          <a:xfrm>
            <a:off x="261764" y="3086199"/>
            <a:ext cx="9793088" cy="3456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/>
            </a:lvl1pPr>
            <a:lvl2pPr>
              <a:buFont typeface="Arial" pitchFamily="34" charset="0"/>
              <a:buChar char="•"/>
              <a:defRPr sz="2600"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4"/>
          </p:nvPr>
        </p:nvSpPr>
        <p:spPr>
          <a:xfrm>
            <a:off x="261764" y="2006079"/>
            <a:ext cx="9793088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FF"/>
                </a:solidFill>
              </a:defRPr>
            </a:lvl1pPr>
            <a:lvl2pPr>
              <a:buFont typeface="Arial" pitchFamily="34" charset="0"/>
              <a:buChar char="•"/>
              <a:defRPr sz="2600"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0"/>
            <a:endParaRPr lang="cs-CZ" dirty="0" smtClean="0"/>
          </a:p>
          <a:p>
            <a:pPr lvl="0"/>
            <a:endParaRPr lang="cs-CZ" dirty="0" smtClean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15"/>
          </p:nvPr>
        </p:nvSpPr>
        <p:spPr>
          <a:xfrm>
            <a:off x="261764" y="1285999"/>
            <a:ext cx="9793088" cy="648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70C0"/>
                </a:solidFill>
              </a:defRPr>
            </a:lvl1pPr>
            <a:lvl2pPr>
              <a:buFont typeface="Arial" pitchFamily="34" charset="0"/>
              <a:buChar char="•"/>
              <a:defRPr sz="2600"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0"/>
            <a:endParaRPr lang="cs-CZ" dirty="0" smtClean="0"/>
          </a:p>
          <a:p>
            <a:pPr lvl="0"/>
            <a:endParaRPr lang="cs-CZ" dirty="0" smtClean="0"/>
          </a:p>
        </p:txBody>
      </p:sp>
      <p:sp>
        <p:nvSpPr>
          <p:cNvPr id="11" name="TextBox 6"/>
          <p:cNvSpPr txBox="1"/>
          <p:nvPr userDrawn="1">
            <p:custDataLst>
              <p:tags r:id="rId2"/>
            </p:custDataLst>
          </p:nvPr>
        </p:nvSpPr>
        <p:spPr>
          <a:xfrm>
            <a:off x="253" y="0"/>
            <a:ext cx="9523183" cy="369332"/>
          </a:xfrm>
          <a:prstGeom prst="rect">
            <a:avLst/>
          </a:prstGeom>
          <a:solidFill>
            <a:srgbClr val="00B0F0">
              <a:alpha val="0"/>
            </a:s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400" b="0" dirty="0" smtClean="0">
                <a:solidFill>
                  <a:srgbClr val="FFFFFF"/>
                </a:solidFill>
                <a:latin typeface="Calibri Light" pitchFamily="34" charset="0"/>
              </a:rPr>
              <a:t>ŽIVOT JE VĚDA</a:t>
            </a:r>
            <a:endParaRPr lang="en-US" sz="2400" b="0" dirty="0">
              <a:solidFill>
                <a:srgbClr val="FFFFFF"/>
              </a:solidFill>
              <a:latin typeface="Calibri Light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/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>
            <a:spLocks noGrp="1"/>
          </p:cNvSpPr>
          <p:nvPr>
            <p:ph sz="quarter" idx="10"/>
          </p:nvPr>
        </p:nvSpPr>
        <p:spPr>
          <a:xfrm>
            <a:off x="74612" y="97631"/>
            <a:ext cx="12039600" cy="655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>
              <a:buFont typeface="Arial" pitchFamily="34" charset="0"/>
              <a:buChar char="•"/>
              <a:defRPr sz="2600"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říprava úlo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C:\Users\Kateřina\Pictures\Obrázky Vykuk a spol\děti logo RGB.jpeg"/>
          <p:cNvPicPr>
            <a:picLocks noChangeAspect="1" noChangeArrowheads="1"/>
          </p:cNvPicPr>
          <p:nvPr userDrawn="1"/>
        </p:nvPicPr>
        <p:blipFill>
          <a:blip r:embed="rId4" cstate="print"/>
          <a:srcRect l="4212" r="56283" b="21041"/>
          <a:stretch>
            <a:fillRect/>
          </a:stretch>
        </p:blipFill>
        <p:spPr bwMode="auto">
          <a:xfrm flipH="1">
            <a:off x="10502125" y="3374231"/>
            <a:ext cx="1568951" cy="324036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 userDrawn="1">
            <p:custDataLst>
              <p:tags r:id="rId1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5" tIns="91443" rIns="182885" bIns="9144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8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6601779"/>
            <a:ext cx="12188571" cy="146684"/>
          </a:xfrm>
          <a:prstGeom prst="rect">
            <a:avLst/>
          </a:prstGeom>
          <a:solidFill>
            <a:srgbClr val="0070C0"/>
          </a:solidFill>
        </p:spPr>
        <p:txBody>
          <a:bodyPr lIns="182885" tIns="91443" rIns="182885" bIns="91443"/>
          <a:lstStyle>
            <a:lvl1pPr>
              <a:defRPr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261764" y="421903"/>
            <a:ext cx="11593288" cy="864096"/>
          </a:xfrm>
          <a:prstGeom prst="rect">
            <a:avLst/>
          </a:prstGeom>
        </p:spPr>
        <p:txBody>
          <a:bodyPr/>
          <a:lstStyle>
            <a:lvl1pPr algn="l">
              <a:defRPr sz="4400" b="1">
                <a:solidFill>
                  <a:srgbClr val="0070C0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13"/>
          </p:nvPr>
        </p:nvSpPr>
        <p:spPr>
          <a:xfrm>
            <a:off x="261764" y="2942183"/>
            <a:ext cx="9793088" cy="36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/>
            </a:lvl1pPr>
            <a:lvl2pPr>
              <a:buFont typeface="Arial" pitchFamily="34" charset="0"/>
              <a:buChar char="•"/>
              <a:defRPr sz="2600"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4"/>
          </p:nvPr>
        </p:nvSpPr>
        <p:spPr>
          <a:xfrm>
            <a:off x="261764" y="2006079"/>
            <a:ext cx="9793088" cy="8640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FF"/>
                </a:solidFill>
              </a:defRPr>
            </a:lvl1pPr>
            <a:lvl2pPr>
              <a:buFont typeface="Arial" pitchFamily="34" charset="0"/>
              <a:buChar char="•"/>
              <a:defRPr sz="2600"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0"/>
            <a:endParaRPr lang="cs-CZ" dirty="0" smtClean="0"/>
          </a:p>
          <a:p>
            <a:pPr lvl="0"/>
            <a:endParaRPr lang="cs-CZ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5"/>
          </p:nvPr>
        </p:nvSpPr>
        <p:spPr>
          <a:xfrm>
            <a:off x="261764" y="1285999"/>
            <a:ext cx="9793088" cy="648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70C0"/>
                </a:solidFill>
              </a:defRPr>
            </a:lvl1pPr>
            <a:lvl2pPr>
              <a:buFont typeface="Arial" pitchFamily="34" charset="0"/>
              <a:buChar char="•"/>
              <a:defRPr sz="2600"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0"/>
            <a:endParaRPr lang="cs-CZ" dirty="0" smtClean="0"/>
          </a:p>
          <a:p>
            <a:pPr lvl="0"/>
            <a:endParaRPr lang="cs-CZ" dirty="0" smtClean="0"/>
          </a:p>
        </p:txBody>
      </p:sp>
      <p:sp>
        <p:nvSpPr>
          <p:cNvPr id="15" name="Obdélník 14"/>
          <p:cNvSpPr/>
          <p:nvPr userDrawn="1"/>
        </p:nvSpPr>
        <p:spPr>
          <a:xfrm>
            <a:off x="10414892" y="4670375"/>
            <a:ext cx="21602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Box 6"/>
          <p:cNvSpPr txBox="1"/>
          <p:nvPr userDrawn="1">
            <p:custDataLst>
              <p:tags r:id="rId2"/>
            </p:custDataLst>
          </p:nvPr>
        </p:nvSpPr>
        <p:spPr>
          <a:xfrm>
            <a:off x="253" y="0"/>
            <a:ext cx="9523183" cy="369332"/>
          </a:xfrm>
          <a:prstGeom prst="rect">
            <a:avLst/>
          </a:prstGeom>
          <a:solidFill>
            <a:srgbClr val="00B0F0">
              <a:alpha val="0"/>
            </a:s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400" b="0" dirty="0" smtClean="0">
                <a:solidFill>
                  <a:srgbClr val="FFFFFF"/>
                </a:solidFill>
                <a:latin typeface="Calibri Light" pitchFamily="34" charset="0"/>
              </a:rPr>
              <a:t>ŽIVOT JE VĚDA</a:t>
            </a:r>
            <a:endParaRPr lang="en-US" sz="2400" b="0" dirty="0">
              <a:solidFill>
                <a:srgbClr val="FFFFFF"/>
              </a:solidFill>
              <a:latin typeface="Calibri Light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íprava HW,S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Kateřina\Pictures\obrazky\kluk1_Metr.jpg"/>
          <p:cNvPicPr>
            <a:picLocks noChangeAspect="1" noChangeArrowheads="1"/>
          </p:cNvPicPr>
          <p:nvPr userDrawn="1"/>
        </p:nvPicPr>
        <p:blipFill>
          <a:blip r:embed="rId4" cstate="print"/>
          <a:srcRect l="25000" t="21894" r="18750" b="17115"/>
          <a:stretch>
            <a:fillRect/>
          </a:stretch>
        </p:blipFill>
        <p:spPr bwMode="auto">
          <a:xfrm>
            <a:off x="10846940" y="3734271"/>
            <a:ext cx="1341885" cy="290741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 userDrawn="1">
            <p:custDataLst>
              <p:tags r:id="rId1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5" tIns="91443" rIns="182885" bIns="9144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8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6601779"/>
            <a:ext cx="12188571" cy="146684"/>
          </a:xfrm>
          <a:prstGeom prst="rect">
            <a:avLst/>
          </a:prstGeom>
          <a:solidFill>
            <a:srgbClr val="0070C0"/>
          </a:solidFill>
        </p:spPr>
        <p:txBody>
          <a:bodyPr lIns="182885" tIns="91443" rIns="182885" bIns="91443"/>
          <a:lstStyle>
            <a:lvl1pPr>
              <a:defRPr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261764" y="421903"/>
            <a:ext cx="11593288" cy="864096"/>
          </a:xfrm>
          <a:prstGeom prst="rect">
            <a:avLst/>
          </a:prstGeom>
        </p:spPr>
        <p:txBody>
          <a:bodyPr/>
          <a:lstStyle>
            <a:lvl1pPr algn="l">
              <a:defRPr sz="4400" b="1">
                <a:solidFill>
                  <a:srgbClr val="0070C0"/>
                </a:solidFill>
                <a:latin typeface="Calibri Light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13"/>
          </p:nvPr>
        </p:nvSpPr>
        <p:spPr>
          <a:xfrm>
            <a:off x="261764" y="3014191"/>
            <a:ext cx="9793088" cy="3528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>
                <a:latin typeface="Calibri Light" pitchFamily="34" charset="0"/>
              </a:defRPr>
            </a:lvl1pPr>
            <a:lvl2pPr>
              <a:buFont typeface="Arial" pitchFamily="34" charset="0"/>
              <a:buChar char="•"/>
              <a:defRPr sz="2600"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4"/>
          </p:nvPr>
        </p:nvSpPr>
        <p:spPr>
          <a:xfrm>
            <a:off x="261764" y="2006079"/>
            <a:ext cx="9793088" cy="8640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FF"/>
                </a:solidFill>
                <a:latin typeface="Calibri Light" pitchFamily="34" charset="0"/>
              </a:defRPr>
            </a:lvl1pPr>
            <a:lvl2pPr>
              <a:buFont typeface="Arial" pitchFamily="34" charset="0"/>
              <a:buChar char="•"/>
              <a:defRPr sz="2600"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0"/>
            <a:endParaRPr lang="cs-CZ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5"/>
          </p:nvPr>
        </p:nvSpPr>
        <p:spPr>
          <a:xfrm>
            <a:off x="261764" y="1285999"/>
            <a:ext cx="9793088" cy="648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70C0"/>
                </a:solidFill>
                <a:latin typeface="Calibri Light" pitchFamily="34" charset="0"/>
              </a:defRPr>
            </a:lvl1pPr>
            <a:lvl2pPr>
              <a:buFont typeface="Arial" pitchFamily="34" charset="0"/>
              <a:buChar char="•"/>
              <a:defRPr sz="2600"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0"/>
            <a:endParaRPr lang="cs-CZ" dirty="0" smtClean="0"/>
          </a:p>
          <a:p>
            <a:pPr lvl="0"/>
            <a:endParaRPr lang="cs-CZ" dirty="0" smtClean="0"/>
          </a:p>
        </p:txBody>
      </p:sp>
      <p:sp>
        <p:nvSpPr>
          <p:cNvPr id="15" name="TextBox 6"/>
          <p:cNvSpPr txBox="1"/>
          <p:nvPr userDrawn="1">
            <p:custDataLst>
              <p:tags r:id="rId2"/>
            </p:custDataLst>
          </p:nvPr>
        </p:nvSpPr>
        <p:spPr>
          <a:xfrm>
            <a:off x="253" y="0"/>
            <a:ext cx="9523183" cy="369332"/>
          </a:xfrm>
          <a:prstGeom prst="rect">
            <a:avLst/>
          </a:prstGeom>
          <a:solidFill>
            <a:srgbClr val="00B0F0">
              <a:alpha val="0"/>
            </a:s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400" b="0" dirty="0" smtClean="0">
                <a:solidFill>
                  <a:srgbClr val="FFFFFF"/>
                </a:solidFill>
                <a:latin typeface="Calibri Light" pitchFamily="34" charset="0"/>
              </a:rPr>
              <a:t>ŽIVOT JE VĚDA</a:t>
            </a:r>
            <a:endParaRPr lang="en-US" sz="2400" b="0" dirty="0">
              <a:solidFill>
                <a:srgbClr val="FFFFFF"/>
              </a:solidFill>
              <a:latin typeface="Calibri Light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zpečnost prá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teřina\Pictures\obrazky\kluk2_Ztraceny.jpg"/>
          <p:cNvPicPr>
            <a:picLocks noChangeAspect="1" noChangeArrowheads="1"/>
          </p:cNvPicPr>
          <p:nvPr userDrawn="1"/>
        </p:nvPicPr>
        <p:blipFill>
          <a:blip r:embed="rId4" cstate="print"/>
          <a:srcRect l="26639" r="18852" b="7034"/>
          <a:stretch>
            <a:fillRect/>
          </a:stretch>
        </p:blipFill>
        <p:spPr bwMode="auto">
          <a:xfrm>
            <a:off x="11094221" y="3230215"/>
            <a:ext cx="1094603" cy="3384376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 userDrawn="1">
            <p:custDataLst>
              <p:tags r:id="rId1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5" tIns="91443" rIns="182885" bIns="9144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8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6601779"/>
            <a:ext cx="12188571" cy="146684"/>
          </a:xfrm>
          <a:prstGeom prst="rect">
            <a:avLst/>
          </a:prstGeom>
          <a:solidFill>
            <a:srgbClr val="0070C0"/>
          </a:solidFill>
        </p:spPr>
        <p:txBody>
          <a:bodyPr lIns="182885" tIns="91443" rIns="182885" bIns="91443"/>
          <a:lstStyle>
            <a:lvl1pPr>
              <a:defRPr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261764" y="349895"/>
            <a:ext cx="11593288" cy="864096"/>
          </a:xfrm>
          <a:prstGeom prst="rect">
            <a:avLst/>
          </a:prstGeom>
        </p:spPr>
        <p:txBody>
          <a:bodyPr/>
          <a:lstStyle>
            <a:lvl1pPr algn="l">
              <a:defRPr sz="4400" b="1">
                <a:solidFill>
                  <a:srgbClr val="0070C0"/>
                </a:solidFill>
                <a:latin typeface="Calibri Light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13"/>
          </p:nvPr>
        </p:nvSpPr>
        <p:spPr>
          <a:xfrm>
            <a:off x="261764" y="1358007"/>
            <a:ext cx="4392488" cy="5112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>
                <a:latin typeface="Calibri Light" pitchFamily="34" charset="0"/>
              </a:defRPr>
            </a:lvl1pPr>
            <a:lvl2pPr>
              <a:buFont typeface="Arial" pitchFamily="34" charset="0"/>
              <a:buChar char="•"/>
              <a:defRPr sz="2600"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677" y="5606479"/>
            <a:ext cx="1119191" cy="94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6"/>
          <p:cNvSpPr txBox="1"/>
          <p:nvPr userDrawn="1">
            <p:custDataLst>
              <p:tags r:id="rId2"/>
            </p:custDataLst>
          </p:nvPr>
        </p:nvSpPr>
        <p:spPr>
          <a:xfrm>
            <a:off x="253" y="0"/>
            <a:ext cx="9523183" cy="369332"/>
          </a:xfrm>
          <a:prstGeom prst="rect">
            <a:avLst/>
          </a:prstGeom>
          <a:solidFill>
            <a:srgbClr val="00B0F0">
              <a:alpha val="0"/>
            </a:s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400" b="0" dirty="0" smtClean="0">
                <a:solidFill>
                  <a:srgbClr val="FFFFFF"/>
                </a:solidFill>
                <a:latin typeface="Calibri Light" pitchFamily="34" charset="0"/>
              </a:rPr>
              <a:t>ŽIVOT JE VĚDA</a:t>
            </a:r>
            <a:endParaRPr lang="en-US" sz="2400" b="0" dirty="0">
              <a:solidFill>
                <a:srgbClr val="FFFFFF"/>
              </a:solidFill>
              <a:latin typeface="Calibri Light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ěr d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>
            <p:custDataLst>
              <p:tags r:id="rId1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5" tIns="91443" rIns="182885" bIns="9144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8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6601779"/>
            <a:ext cx="12188571" cy="146684"/>
          </a:xfrm>
          <a:prstGeom prst="rect">
            <a:avLst/>
          </a:prstGeom>
          <a:solidFill>
            <a:srgbClr val="0070C0"/>
          </a:solidFill>
        </p:spPr>
        <p:txBody>
          <a:bodyPr lIns="182885" tIns="91443" rIns="182885" bIns="91443"/>
          <a:lstStyle>
            <a:lvl1pPr>
              <a:defRPr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0476" y="421903"/>
            <a:ext cx="3816424" cy="611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45740" y="1502023"/>
            <a:ext cx="3886200" cy="5040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latin typeface="Calibri Light" pitchFamily="34" charset="0"/>
              </a:defRPr>
            </a:lvl1pPr>
            <a:lvl2pPr>
              <a:buFont typeface="Arial" pitchFamily="34" charset="0"/>
              <a:buChar char="•"/>
              <a:defRPr sz="2400">
                <a:latin typeface="Calibri Light" pitchFamily="34" charset="0"/>
              </a:defRPr>
            </a:lvl2pPr>
            <a:lvl3pPr>
              <a:buFont typeface="Wingdings" pitchFamily="2" charset="2"/>
              <a:buChar char="§"/>
              <a:defRPr sz="2300">
                <a:latin typeface="Calibri Light" pitchFamily="34" charset="0"/>
              </a:defRPr>
            </a:lvl3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</p:txBody>
      </p:sp>
      <p:sp>
        <p:nvSpPr>
          <p:cNvPr id="9" name="Nadpis 1"/>
          <p:cNvSpPr>
            <a:spLocks noGrp="1"/>
          </p:cNvSpPr>
          <p:nvPr>
            <p:ph type="title" hasCustomPrompt="1"/>
          </p:nvPr>
        </p:nvSpPr>
        <p:spPr>
          <a:xfrm>
            <a:off x="0" y="493911"/>
            <a:ext cx="3934172" cy="864096"/>
          </a:xfrm>
          <a:prstGeom prst="rect">
            <a:avLst/>
          </a:prstGeom>
        </p:spPr>
        <p:txBody>
          <a:bodyPr/>
          <a:lstStyle>
            <a:lvl1pPr algn="l">
              <a:defRPr sz="4400" b="1" baseline="0">
                <a:solidFill>
                  <a:srgbClr val="0070C0"/>
                </a:solidFill>
                <a:latin typeface="Calibri Light" pitchFamily="34" charset="0"/>
              </a:defRPr>
            </a:lvl1pPr>
          </a:lstStyle>
          <a:p>
            <a:r>
              <a:rPr lang="cs-CZ" dirty="0" smtClean="0"/>
              <a:t>Vložte nadpis</a:t>
            </a:r>
            <a:endParaRPr lang="cs-CZ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677" y="5606479"/>
            <a:ext cx="1119191" cy="94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6"/>
          <p:cNvSpPr txBox="1"/>
          <p:nvPr userDrawn="1">
            <p:custDataLst>
              <p:tags r:id="rId2"/>
            </p:custDataLst>
          </p:nvPr>
        </p:nvSpPr>
        <p:spPr>
          <a:xfrm>
            <a:off x="253" y="0"/>
            <a:ext cx="9523183" cy="369332"/>
          </a:xfrm>
          <a:prstGeom prst="rect">
            <a:avLst/>
          </a:prstGeom>
          <a:solidFill>
            <a:srgbClr val="00B0F0">
              <a:alpha val="0"/>
            </a:s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400" b="0" dirty="0" smtClean="0">
                <a:solidFill>
                  <a:srgbClr val="FFFFFF"/>
                </a:solidFill>
                <a:latin typeface="Calibri Light" pitchFamily="34" charset="0"/>
              </a:rPr>
              <a:t>ŽIVOT JE VĚDA</a:t>
            </a:r>
            <a:endParaRPr lang="en-US" sz="2400" b="0" dirty="0">
              <a:solidFill>
                <a:srgbClr val="FFFFFF"/>
              </a:solidFill>
              <a:latin typeface="Calibri Light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ěr d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>
            <p:custDataLst>
              <p:tags r:id="rId1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5" tIns="91443" rIns="182885" bIns="9144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8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6601779"/>
            <a:ext cx="12188571" cy="146684"/>
          </a:xfrm>
          <a:prstGeom prst="rect">
            <a:avLst/>
          </a:prstGeom>
          <a:solidFill>
            <a:srgbClr val="0070C0"/>
          </a:solidFill>
        </p:spPr>
        <p:txBody>
          <a:bodyPr lIns="182885" tIns="91443" rIns="182885" bIns="91443"/>
          <a:lstStyle>
            <a:lvl1pPr>
              <a:defRPr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3932" y="421903"/>
            <a:ext cx="3816424" cy="611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8254652" y="1358007"/>
            <a:ext cx="3960440" cy="5184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latin typeface="Calibri Light" pitchFamily="34" charset="0"/>
              </a:defRPr>
            </a:lvl1pPr>
            <a:lvl2pPr>
              <a:buFont typeface="Arial" pitchFamily="34" charset="0"/>
              <a:buChar char="•"/>
              <a:defRPr sz="2400">
                <a:latin typeface="Calibri Light" pitchFamily="34" charset="0"/>
              </a:defRPr>
            </a:lvl2pPr>
            <a:lvl3pPr>
              <a:buFont typeface="Wingdings" pitchFamily="2" charset="2"/>
              <a:buChar char="§"/>
              <a:defRPr sz="2300">
                <a:latin typeface="Calibri Light" pitchFamily="34" charset="0"/>
              </a:defRPr>
            </a:lvl3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</p:txBody>
      </p:sp>
      <p:sp>
        <p:nvSpPr>
          <p:cNvPr id="9" name="Nadpis 1"/>
          <p:cNvSpPr>
            <a:spLocks noGrp="1"/>
          </p:cNvSpPr>
          <p:nvPr>
            <p:ph type="title" hasCustomPrompt="1"/>
          </p:nvPr>
        </p:nvSpPr>
        <p:spPr>
          <a:xfrm>
            <a:off x="8254653" y="421903"/>
            <a:ext cx="3934172" cy="864096"/>
          </a:xfrm>
          <a:prstGeom prst="rect">
            <a:avLst/>
          </a:prstGeom>
        </p:spPr>
        <p:txBody>
          <a:bodyPr/>
          <a:lstStyle>
            <a:lvl1pPr algn="l">
              <a:defRPr sz="4400" b="1">
                <a:solidFill>
                  <a:srgbClr val="0070C0"/>
                </a:solidFill>
                <a:latin typeface="Calibri Light" pitchFamily="34" charset="0"/>
              </a:defRPr>
            </a:lvl1pPr>
          </a:lstStyle>
          <a:p>
            <a:r>
              <a:rPr lang="cs-CZ" dirty="0" smtClean="0"/>
              <a:t>Vložte nadpis</a:t>
            </a:r>
            <a:endParaRPr lang="cs-CZ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90956" y="5606479"/>
            <a:ext cx="1119191" cy="94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6"/>
          <p:cNvSpPr txBox="1"/>
          <p:nvPr userDrawn="1">
            <p:custDataLst>
              <p:tags r:id="rId2"/>
            </p:custDataLst>
          </p:nvPr>
        </p:nvSpPr>
        <p:spPr>
          <a:xfrm>
            <a:off x="253" y="0"/>
            <a:ext cx="9523183" cy="369332"/>
          </a:xfrm>
          <a:prstGeom prst="rect">
            <a:avLst/>
          </a:prstGeom>
          <a:solidFill>
            <a:srgbClr val="00B0F0">
              <a:alpha val="0"/>
            </a:s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400" b="0" dirty="0" smtClean="0">
                <a:solidFill>
                  <a:srgbClr val="FFFFFF"/>
                </a:solidFill>
                <a:latin typeface="Calibri Light" pitchFamily="34" charset="0"/>
              </a:rPr>
              <a:t>ŽIVOT JE VĚDA</a:t>
            </a:r>
            <a:endParaRPr lang="en-US" sz="2400" b="0" dirty="0">
              <a:solidFill>
                <a:srgbClr val="FFFFFF"/>
              </a:solidFill>
              <a:latin typeface="Calibri Light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ý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21775" y="370383"/>
            <a:ext cx="306705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>
            <p:custDataLst>
              <p:tags r:id="rId1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5" tIns="91443" rIns="182885" bIns="9144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8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45740" y="1430015"/>
            <a:ext cx="3886200" cy="5112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latin typeface="Calibri Light" pitchFamily="34" charset="0"/>
              </a:defRPr>
            </a:lvl1pPr>
            <a:lvl2pPr>
              <a:buFont typeface="Arial" pitchFamily="34" charset="0"/>
              <a:buChar char="•"/>
              <a:defRPr sz="2400">
                <a:latin typeface="Calibri Light" pitchFamily="34" charset="0"/>
              </a:defRPr>
            </a:lvl2pPr>
            <a:lvl3pPr>
              <a:buFont typeface="Wingdings" pitchFamily="2" charset="2"/>
              <a:buChar char="§"/>
              <a:defRPr sz="2300">
                <a:latin typeface="Calibri Light" pitchFamily="34" charset="0"/>
              </a:defRPr>
            </a:lvl3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</p:txBody>
      </p:sp>
      <p:sp>
        <p:nvSpPr>
          <p:cNvPr id="9" name="Nadpis 1"/>
          <p:cNvSpPr>
            <a:spLocks noGrp="1"/>
          </p:cNvSpPr>
          <p:nvPr>
            <p:ph type="title" hasCustomPrompt="1"/>
          </p:nvPr>
        </p:nvSpPr>
        <p:spPr>
          <a:xfrm>
            <a:off x="0" y="493911"/>
            <a:ext cx="3934172" cy="864096"/>
          </a:xfrm>
          <a:prstGeom prst="rect">
            <a:avLst/>
          </a:prstGeom>
        </p:spPr>
        <p:txBody>
          <a:bodyPr/>
          <a:lstStyle>
            <a:lvl1pPr algn="l">
              <a:defRPr sz="4400" b="1">
                <a:solidFill>
                  <a:srgbClr val="0070C0"/>
                </a:solidFill>
                <a:latin typeface="Calibri Light" pitchFamily="34" charset="0"/>
              </a:defRPr>
            </a:lvl1pPr>
          </a:lstStyle>
          <a:p>
            <a:r>
              <a:rPr lang="cs-CZ" dirty="0" smtClean="0"/>
              <a:t>Vložte nadpis</a:t>
            </a:r>
            <a:endParaRPr lang="cs-CZ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90956" y="5739591"/>
            <a:ext cx="1119191" cy="94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6"/>
          <p:cNvSpPr txBox="1"/>
          <p:nvPr userDrawn="1">
            <p:custDataLst>
              <p:tags r:id="rId2"/>
            </p:custDataLst>
          </p:nvPr>
        </p:nvSpPr>
        <p:spPr>
          <a:xfrm>
            <a:off x="253" y="0"/>
            <a:ext cx="9523183" cy="369332"/>
          </a:xfrm>
          <a:prstGeom prst="rect">
            <a:avLst/>
          </a:prstGeom>
          <a:solidFill>
            <a:srgbClr val="00B0F0">
              <a:alpha val="0"/>
            </a:s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400" b="0" dirty="0" smtClean="0">
                <a:solidFill>
                  <a:srgbClr val="FFFFFF"/>
                </a:solidFill>
                <a:latin typeface="Calibri Light" pitchFamily="34" charset="0"/>
              </a:rPr>
              <a:t>ŽIVOT JE VĚDA</a:t>
            </a:r>
            <a:endParaRPr lang="en-US" sz="2400" b="0" dirty="0">
              <a:solidFill>
                <a:srgbClr val="FFFFFF"/>
              </a:solidFill>
              <a:latin typeface="Calibri Light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ázky na závě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>
            <p:custDataLst>
              <p:tags r:id="rId1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5" tIns="91443" rIns="182885" bIns="9144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8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6601779"/>
            <a:ext cx="12188571" cy="146684"/>
          </a:xfrm>
          <a:prstGeom prst="rect">
            <a:avLst/>
          </a:prstGeom>
          <a:solidFill>
            <a:srgbClr val="0070C0"/>
          </a:solidFill>
        </p:spPr>
        <p:txBody>
          <a:bodyPr lIns="182885" tIns="91443" rIns="182885" bIns="91443"/>
          <a:lstStyle>
            <a:lvl1pPr>
              <a:defRPr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2" descr="C:\Users\Kateřina\Pictures\obrazky\divka_Odpovedi.jpg"/>
          <p:cNvPicPr>
            <a:picLocks noChangeAspect="1" noChangeArrowheads="1"/>
          </p:cNvPicPr>
          <p:nvPr userDrawn="1"/>
        </p:nvPicPr>
        <p:blipFill>
          <a:blip r:embed="rId4" cstate="print"/>
          <a:srcRect l="25006" t="15625" r="24983" b="15625"/>
          <a:stretch>
            <a:fillRect/>
          </a:stretch>
        </p:blipFill>
        <p:spPr bwMode="auto">
          <a:xfrm>
            <a:off x="3844276" y="2779025"/>
            <a:ext cx="2250137" cy="3741296"/>
          </a:xfrm>
          <a:prstGeom prst="rect">
            <a:avLst/>
          </a:prstGeom>
          <a:noFill/>
        </p:spPr>
      </p:pic>
      <p:sp>
        <p:nvSpPr>
          <p:cNvPr id="8" name="Content Placeholder 3"/>
          <p:cNvSpPr>
            <a:spLocks noGrp="1"/>
          </p:cNvSpPr>
          <p:nvPr>
            <p:ph sz="quarter" idx="14"/>
          </p:nvPr>
        </p:nvSpPr>
        <p:spPr>
          <a:xfrm>
            <a:off x="74612" y="1358007"/>
            <a:ext cx="3886200" cy="5184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latin typeface="Calibri Light" pitchFamily="34" charset="0"/>
              </a:defRPr>
            </a:lvl1pPr>
            <a:lvl2pPr>
              <a:buFont typeface="Arial" pitchFamily="34" charset="0"/>
              <a:buChar char="•"/>
              <a:defRPr sz="2400">
                <a:latin typeface="Calibri Light" pitchFamily="34" charset="0"/>
              </a:defRPr>
            </a:lvl2pPr>
            <a:lvl3pPr>
              <a:buFont typeface="Wingdings" pitchFamily="2" charset="2"/>
              <a:buChar char="§"/>
              <a:defRPr sz="2300">
                <a:latin typeface="Calibri Light" pitchFamily="34" charset="0"/>
              </a:defRPr>
            </a:lvl3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</p:txBody>
      </p:sp>
      <p:sp>
        <p:nvSpPr>
          <p:cNvPr id="9" name="Nadpis 1"/>
          <p:cNvSpPr>
            <a:spLocks noGrp="1"/>
          </p:cNvSpPr>
          <p:nvPr>
            <p:ph type="title" hasCustomPrompt="1"/>
          </p:nvPr>
        </p:nvSpPr>
        <p:spPr>
          <a:xfrm>
            <a:off x="0" y="421903"/>
            <a:ext cx="6094412" cy="864096"/>
          </a:xfrm>
          <a:prstGeom prst="rect">
            <a:avLst/>
          </a:prstGeom>
        </p:spPr>
        <p:txBody>
          <a:bodyPr/>
          <a:lstStyle>
            <a:lvl1pPr algn="l">
              <a:defRPr sz="4400" b="1">
                <a:solidFill>
                  <a:srgbClr val="0070C0"/>
                </a:solidFill>
                <a:latin typeface="Calibri Light" pitchFamily="34" charset="0"/>
              </a:defRPr>
            </a:lvl1pPr>
          </a:lstStyle>
          <a:p>
            <a:r>
              <a:rPr lang="cs-CZ" dirty="0" smtClean="0"/>
              <a:t>Vložte nadpis</a:t>
            </a:r>
            <a:endParaRPr lang="cs-CZ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40" y="5606479"/>
            <a:ext cx="1119191" cy="94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6"/>
          <p:cNvSpPr txBox="1"/>
          <p:nvPr userDrawn="1">
            <p:custDataLst>
              <p:tags r:id="rId2"/>
            </p:custDataLst>
          </p:nvPr>
        </p:nvSpPr>
        <p:spPr>
          <a:xfrm>
            <a:off x="253" y="0"/>
            <a:ext cx="9523183" cy="369332"/>
          </a:xfrm>
          <a:prstGeom prst="rect">
            <a:avLst/>
          </a:prstGeom>
          <a:solidFill>
            <a:srgbClr val="00B0F0">
              <a:alpha val="0"/>
            </a:s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400" b="0" dirty="0" smtClean="0">
                <a:solidFill>
                  <a:srgbClr val="FFFFFF"/>
                </a:solidFill>
                <a:latin typeface="Calibri Light" pitchFamily="34" charset="0"/>
              </a:rPr>
              <a:t>ŽIVOT JE VĚDA</a:t>
            </a:r>
            <a:endParaRPr lang="en-US" sz="2400" b="0" dirty="0">
              <a:solidFill>
                <a:srgbClr val="FFFFFF"/>
              </a:solidFill>
              <a:latin typeface="Calibri Light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ázky na závě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ateřina\Pictures\obrazky\divka_Otaznik.jpg"/>
          <p:cNvPicPr>
            <a:picLocks noChangeAspect="1" noChangeArrowheads="1"/>
          </p:cNvPicPr>
          <p:nvPr userDrawn="1"/>
        </p:nvPicPr>
        <p:blipFill>
          <a:blip r:embed="rId4" cstate="print"/>
          <a:srcRect l="18988" t="12673" r="12658" b="21505"/>
          <a:stretch>
            <a:fillRect/>
          </a:stretch>
        </p:blipFill>
        <p:spPr bwMode="auto">
          <a:xfrm>
            <a:off x="3934172" y="2454129"/>
            <a:ext cx="2160240" cy="416046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 userDrawn="1">
            <p:custDataLst>
              <p:tags r:id="rId1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5" tIns="91443" rIns="182885" bIns="9144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8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6601779"/>
            <a:ext cx="12188571" cy="146684"/>
          </a:xfrm>
          <a:prstGeom prst="rect">
            <a:avLst/>
          </a:prstGeom>
          <a:solidFill>
            <a:srgbClr val="0070C0"/>
          </a:solidFill>
        </p:spPr>
        <p:txBody>
          <a:bodyPr lIns="182885" tIns="91443" rIns="182885" bIns="91443"/>
          <a:lstStyle>
            <a:lvl1pPr>
              <a:defRPr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4"/>
          </p:nvPr>
        </p:nvSpPr>
        <p:spPr>
          <a:xfrm>
            <a:off x="74612" y="1358007"/>
            <a:ext cx="3886200" cy="5184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latin typeface="Calibri Light" pitchFamily="34" charset="0"/>
              </a:defRPr>
            </a:lvl1pPr>
            <a:lvl2pPr>
              <a:buFont typeface="Arial" pitchFamily="34" charset="0"/>
              <a:buChar char="•"/>
              <a:defRPr sz="2400">
                <a:latin typeface="Calibri Light" pitchFamily="34" charset="0"/>
              </a:defRPr>
            </a:lvl2pPr>
            <a:lvl3pPr>
              <a:buFont typeface="Wingdings" pitchFamily="2" charset="2"/>
              <a:buChar char="§"/>
              <a:defRPr sz="2300">
                <a:latin typeface="Calibri Light" pitchFamily="34" charset="0"/>
              </a:defRPr>
            </a:lvl3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</p:txBody>
      </p:sp>
      <p:sp>
        <p:nvSpPr>
          <p:cNvPr id="9" name="Nadpis 1"/>
          <p:cNvSpPr>
            <a:spLocks noGrp="1"/>
          </p:cNvSpPr>
          <p:nvPr>
            <p:ph type="title" hasCustomPrompt="1"/>
          </p:nvPr>
        </p:nvSpPr>
        <p:spPr>
          <a:xfrm>
            <a:off x="0" y="421903"/>
            <a:ext cx="6094412" cy="864096"/>
          </a:xfrm>
          <a:prstGeom prst="rect">
            <a:avLst/>
          </a:prstGeom>
        </p:spPr>
        <p:txBody>
          <a:bodyPr/>
          <a:lstStyle>
            <a:lvl1pPr algn="l">
              <a:defRPr sz="4400" b="1">
                <a:solidFill>
                  <a:srgbClr val="0070C0"/>
                </a:solidFill>
                <a:latin typeface="Calibri Light" pitchFamily="34" charset="0"/>
              </a:defRPr>
            </a:lvl1pPr>
          </a:lstStyle>
          <a:p>
            <a:r>
              <a:rPr lang="cs-CZ" dirty="0" smtClean="0"/>
              <a:t>Vložte nadpis</a:t>
            </a:r>
            <a:endParaRPr lang="cs-CZ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40" y="5606479"/>
            <a:ext cx="1119191" cy="94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6"/>
          <p:cNvSpPr txBox="1"/>
          <p:nvPr userDrawn="1">
            <p:custDataLst>
              <p:tags r:id="rId2"/>
            </p:custDataLst>
          </p:nvPr>
        </p:nvSpPr>
        <p:spPr>
          <a:xfrm>
            <a:off x="253" y="0"/>
            <a:ext cx="9523183" cy="369332"/>
          </a:xfrm>
          <a:prstGeom prst="rect">
            <a:avLst/>
          </a:prstGeom>
          <a:solidFill>
            <a:srgbClr val="00B0F0">
              <a:alpha val="0"/>
            </a:s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400" b="0" dirty="0" smtClean="0">
                <a:solidFill>
                  <a:srgbClr val="FFFFFF"/>
                </a:solidFill>
                <a:latin typeface="Calibri Light" pitchFamily="34" charset="0"/>
              </a:rPr>
              <a:t>ŽIVOT JE VĚDA</a:t>
            </a:r>
            <a:endParaRPr lang="en-US" sz="2400" b="0" dirty="0">
              <a:solidFill>
                <a:srgbClr val="FFFFFF"/>
              </a:solidFill>
              <a:latin typeface="Calibri Light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ázky na závě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Kateřina\Pictures\obrazky\kluk1_Napad.jpg"/>
          <p:cNvPicPr>
            <a:picLocks noChangeAspect="1" noChangeArrowheads="1"/>
          </p:cNvPicPr>
          <p:nvPr userDrawn="1"/>
        </p:nvPicPr>
        <p:blipFill>
          <a:blip r:embed="rId4" cstate="print"/>
          <a:srcRect l="14032" t="14001" r="6045" b="16000"/>
          <a:stretch>
            <a:fillRect/>
          </a:stretch>
        </p:blipFill>
        <p:spPr bwMode="auto">
          <a:xfrm>
            <a:off x="10460747" y="277887"/>
            <a:ext cx="1728078" cy="3024336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 userDrawn="1">
            <p:custDataLst>
              <p:tags r:id="rId1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5" tIns="91443" rIns="182885" bIns="9144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8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6601779"/>
            <a:ext cx="12188571" cy="146684"/>
          </a:xfrm>
          <a:prstGeom prst="rect">
            <a:avLst/>
          </a:prstGeom>
          <a:solidFill>
            <a:srgbClr val="0070C0"/>
          </a:solidFill>
        </p:spPr>
        <p:txBody>
          <a:bodyPr lIns="182885" tIns="91443" rIns="182885" bIns="91443"/>
          <a:lstStyle>
            <a:lvl1pPr>
              <a:defRPr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4"/>
          </p:nvPr>
        </p:nvSpPr>
        <p:spPr>
          <a:xfrm>
            <a:off x="1" y="1213991"/>
            <a:ext cx="10414892" cy="20882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latin typeface="Calibri Light" pitchFamily="34" charset="0"/>
              </a:defRPr>
            </a:lvl1pPr>
            <a:lvl2pPr>
              <a:buFont typeface="Arial" pitchFamily="34" charset="0"/>
              <a:buChar char="•"/>
              <a:defRPr sz="2400">
                <a:latin typeface="Calibri Light" pitchFamily="34" charset="0"/>
              </a:defRPr>
            </a:lvl2pPr>
            <a:lvl3pPr>
              <a:buFont typeface="Wingdings" pitchFamily="2" charset="2"/>
              <a:buChar char="§"/>
              <a:defRPr sz="2300">
                <a:latin typeface="Calibri Light" pitchFamily="34" charset="0"/>
              </a:defRPr>
            </a:lvl3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-1" y="349895"/>
            <a:ext cx="10414893" cy="864096"/>
          </a:xfrm>
          <a:prstGeom prst="rect">
            <a:avLst/>
          </a:prstGeom>
        </p:spPr>
        <p:txBody>
          <a:bodyPr/>
          <a:lstStyle>
            <a:lvl1pPr algn="l">
              <a:defRPr sz="4400" b="1">
                <a:solidFill>
                  <a:srgbClr val="0070C0"/>
                </a:solidFill>
                <a:latin typeface="Calibri Light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34772" y="2438127"/>
            <a:ext cx="1119191" cy="94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6"/>
          <p:cNvSpPr txBox="1"/>
          <p:nvPr userDrawn="1">
            <p:custDataLst>
              <p:tags r:id="rId2"/>
            </p:custDataLst>
          </p:nvPr>
        </p:nvSpPr>
        <p:spPr>
          <a:xfrm>
            <a:off x="253" y="0"/>
            <a:ext cx="9523183" cy="369332"/>
          </a:xfrm>
          <a:prstGeom prst="rect">
            <a:avLst/>
          </a:prstGeom>
          <a:solidFill>
            <a:srgbClr val="00B0F0">
              <a:alpha val="0"/>
            </a:s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400" b="0" dirty="0" smtClean="0">
                <a:solidFill>
                  <a:srgbClr val="FFFFFF"/>
                </a:solidFill>
                <a:latin typeface="Calibri Light" pitchFamily="34" charset="0"/>
              </a:rPr>
              <a:t>ŽIVOT JE VĚDA</a:t>
            </a:r>
            <a:endParaRPr lang="en-US" sz="2400" b="0" dirty="0">
              <a:solidFill>
                <a:srgbClr val="FFFFFF"/>
              </a:solidFill>
              <a:latin typeface="Calibri Light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ázky na závě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Kateřina\Pictures\obrazky\divka_Ukol_2.jpg"/>
          <p:cNvPicPr>
            <a:picLocks noChangeAspect="1" noChangeArrowheads="1"/>
          </p:cNvPicPr>
          <p:nvPr userDrawn="1"/>
        </p:nvPicPr>
        <p:blipFill>
          <a:blip r:embed="rId4" cstate="print"/>
          <a:srcRect t="10001" b="18000"/>
          <a:stretch>
            <a:fillRect/>
          </a:stretch>
        </p:blipFill>
        <p:spPr bwMode="auto">
          <a:xfrm>
            <a:off x="10342859" y="709935"/>
            <a:ext cx="1800225" cy="259228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 userDrawn="1">
            <p:custDataLst>
              <p:tags r:id="rId1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5" tIns="91443" rIns="182885" bIns="9144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8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6601779"/>
            <a:ext cx="12188571" cy="146684"/>
          </a:xfrm>
          <a:prstGeom prst="rect">
            <a:avLst/>
          </a:prstGeom>
          <a:solidFill>
            <a:srgbClr val="0070C0"/>
          </a:solidFill>
        </p:spPr>
        <p:txBody>
          <a:bodyPr lIns="182885" tIns="91443" rIns="182885" bIns="91443"/>
          <a:lstStyle>
            <a:lvl1pPr>
              <a:defRPr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4"/>
          </p:nvPr>
        </p:nvSpPr>
        <p:spPr>
          <a:xfrm>
            <a:off x="1" y="1213991"/>
            <a:ext cx="10414892" cy="20882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latin typeface="Calibri Light" pitchFamily="34" charset="0"/>
              </a:defRPr>
            </a:lvl1pPr>
            <a:lvl2pPr>
              <a:buFont typeface="Arial" pitchFamily="34" charset="0"/>
              <a:buChar char="•"/>
              <a:defRPr sz="2400">
                <a:latin typeface="Calibri Light" pitchFamily="34" charset="0"/>
              </a:defRPr>
            </a:lvl2pPr>
            <a:lvl3pPr>
              <a:buFont typeface="Wingdings" pitchFamily="2" charset="2"/>
              <a:buChar char="§"/>
              <a:defRPr sz="2300">
                <a:latin typeface="Calibri Light" pitchFamily="34" charset="0"/>
              </a:defRPr>
            </a:lvl3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-1" y="349895"/>
            <a:ext cx="10414893" cy="864096"/>
          </a:xfrm>
          <a:prstGeom prst="rect">
            <a:avLst/>
          </a:prstGeom>
        </p:spPr>
        <p:txBody>
          <a:bodyPr/>
          <a:lstStyle>
            <a:lvl1pPr algn="l">
              <a:defRPr sz="4400" b="1">
                <a:solidFill>
                  <a:srgbClr val="0070C0"/>
                </a:solidFill>
                <a:latin typeface="Calibri Light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34772" y="2438127"/>
            <a:ext cx="1119191" cy="94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6"/>
          <p:cNvSpPr txBox="1"/>
          <p:nvPr userDrawn="1">
            <p:custDataLst>
              <p:tags r:id="rId2"/>
            </p:custDataLst>
          </p:nvPr>
        </p:nvSpPr>
        <p:spPr>
          <a:xfrm>
            <a:off x="253" y="0"/>
            <a:ext cx="9523183" cy="369332"/>
          </a:xfrm>
          <a:prstGeom prst="rect">
            <a:avLst/>
          </a:prstGeom>
          <a:solidFill>
            <a:srgbClr val="00B0F0">
              <a:alpha val="0"/>
            </a:s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400" b="0" dirty="0" smtClean="0">
                <a:solidFill>
                  <a:srgbClr val="FFFFFF"/>
                </a:solidFill>
                <a:latin typeface="Calibri Light" pitchFamily="34" charset="0"/>
              </a:rPr>
              <a:t>ŽIVOT JE VĚDA</a:t>
            </a:r>
            <a:endParaRPr lang="en-US" sz="2400" b="0" dirty="0">
              <a:solidFill>
                <a:srgbClr val="FFFFFF"/>
              </a:solidFill>
              <a:latin typeface="Calibri Light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4612" y="97631"/>
            <a:ext cx="8001000" cy="655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>
              <a:buFont typeface="Arial" pitchFamily="34" charset="0"/>
              <a:buChar char="•"/>
              <a:defRPr sz="2600"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8228012" y="97631"/>
            <a:ext cx="3886200" cy="6650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300"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lulní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0"/>
            <a:ext cx="12188823" cy="146684"/>
          </a:xfrm>
          <a:prstGeom prst="rect">
            <a:avLst/>
          </a:prstGeom>
          <a:solidFill>
            <a:srgbClr val="0070C0"/>
          </a:solidFill>
        </p:spPr>
        <p:txBody>
          <a:bodyPr lIns="182885" tIns="91443" rIns="182885" bIns="91443"/>
          <a:lstStyle>
            <a:lvl1pPr algn="l">
              <a:defRPr sz="20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" y="5995691"/>
            <a:ext cx="12188571" cy="770089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lIns="182885" tIns="0" rIns="0" bIns="0" rtlCol="0" anchor="ctr" anchorCtr="0">
            <a:noAutofit/>
          </a:bodyPr>
          <a:lstStyle/>
          <a:p>
            <a:pPr algn="l"/>
            <a:r>
              <a:rPr lang="cs-CZ" sz="4000" b="0" dirty="0" smtClean="0">
                <a:solidFill>
                  <a:schemeClr val="bg1"/>
                </a:solidFill>
                <a:latin typeface="Calibri Light" pitchFamily="34" charset="0"/>
              </a:rPr>
              <a:t>ŽIVOT JE VĚDA</a:t>
            </a:r>
            <a:endParaRPr lang="en-US" sz="4000" b="0" dirty="0">
              <a:solidFill>
                <a:schemeClr val="bg1"/>
              </a:solidFill>
              <a:latin typeface="Calibri Light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áhlav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>
            <p:custDataLst>
              <p:tags r:id="rId1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5" tIns="91443" rIns="182885" bIns="9144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8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" name="TextBox 6"/>
          <p:cNvSpPr txBox="1"/>
          <p:nvPr userDrawn="1">
            <p:custDataLst>
              <p:tags r:id="rId2"/>
            </p:custDataLst>
          </p:nvPr>
        </p:nvSpPr>
        <p:spPr>
          <a:xfrm>
            <a:off x="253" y="0"/>
            <a:ext cx="9523183" cy="369332"/>
          </a:xfrm>
          <a:prstGeom prst="rect">
            <a:avLst/>
          </a:prstGeom>
          <a:solidFill>
            <a:srgbClr val="00B0F0">
              <a:alpha val="0"/>
            </a:s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400" b="0" dirty="0" smtClean="0">
                <a:solidFill>
                  <a:srgbClr val="FFFFFF"/>
                </a:solidFill>
                <a:latin typeface="Calibri Light" pitchFamily="34" charset="0"/>
              </a:rPr>
              <a:t>ŽIVOT JE VĚDA</a:t>
            </a:r>
            <a:endParaRPr lang="en-US" sz="2400" b="0" dirty="0">
              <a:solidFill>
                <a:srgbClr val="FFFFFF"/>
              </a:solidFill>
              <a:latin typeface="Calibri Light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chnick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>
            <p:custDataLst>
              <p:tags r:id="rId1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5" tIns="91443" rIns="182885" bIns="9144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8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6601779"/>
            <a:ext cx="12188571" cy="146684"/>
          </a:xfrm>
          <a:prstGeom prst="rect">
            <a:avLst/>
          </a:prstGeom>
          <a:solidFill>
            <a:srgbClr val="0070C0"/>
          </a:solidFill>
        </p:spPr>
        <p:txBody>
          <a:bodyPr lIns="182885" tIns="91443" rIns="182885" bIns="91443"/>
          <a:lstStyle>
            <a:lvl1pPr>
              <a:defRPr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6"/>
          <p:cNvSpPr txBox="1"/>
          <p:nvPr userDrawn="1">
            <p:custDataLst>
              <p:tags r:id="rId2"/>
            </p:custDataLst>
          </p:nvPr>
        </p:nvSpPr>
        <p:spPr>
          <a:xfrm>
            <a:off x="253" y="0"/>
            <a:ext cx="9523183" cy="369332"/>
          </a:xfrm>
          <a:prstGeom prst="rect">
            <a:avLst/>
          </a:prstGeom>
          <a:solidFill>
            <a:srgbClr val="00B0F0">
              <a:alpha val="0"/>
            </a:s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400" b="0" dirty="0" smtClean="0">
                <a:solidFill>
                  <a:srgbClr val="FFFFFF"/>
                </a:solidFill>
                <a:latin typeface="Calibri Light" pitchFamily="34" charset="0"/>
              </a:rPr>
              <a:t>ŽIVOT JE VĚDA</a:t>
            </a:r>
            <a:endParaRPr lang="en-US" sz="2400" b="0" dirty="0">
              <a:solidFill>
                <a:srgbClr val="FFFFFF"/>
              </a:solidFill>
              <a:latin typeface="Calibri Light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69272"/>
            <a:ext cx="10969943" cy="1124745"/>
          </a:xfrm>
          <a:prstGeom prst="rect">
            <a:avLst/>
          </a:prstGeom>
        </p:spPr>
        <p:txBody>
          <a:bodyPr lIns="137141" tIns="68571" rIns="137141" bIns="6857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2" y="1575121"/>
            <a:ext cx="10969943" cy="4453699"/>
          </a:xfrm>
          <a:prstGeom prst="rect">
            <a:avLst/>
          </a:prstGeom>
        </p:spPr>
        <p:txBody>
          <a:bodyPr lIns="137141" tIns="68571" rIns="137141" bIns="6857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443" y="270251"/>
            <a:ext cx="10969942" cy="1124744"/>
          </a:xfrm>
          <a:prstGeom prst="rect">
            <a:avLst/>
          </a:prstGeom>
        </p:spPr>
        <p:txBody>
          <a:bodyPr lIns="114849" tIns="57424" rIns="114849" bIns="57424"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441" y="1510595"/>
            <a:ext cx="5385515" cy="629544"/>
          </a:xfrm>
          <a:prstGeom prst="rect">
            <a:avLst/>
          </a:prstGeom>
        </p:spPr>
        <p:txBody>
          <a:bodyPr lIns="114849" tIns="57424" rIns="114849" bIns="57424" anchor="b"/>
          <a:lstStyle>
            <a:lvl1pPr marL="0" indent="0">
              <a:buNone/>
              <a:defRPr sz="3000" b="1"/>
            </a:lvl1pPr>
            <a:lvl2pPr marL="574243" indent="0">
              <a:buNone/>
              <a:defRPr sz="2500" b="1"/>
            </a:lvl2pPr>
            <a:lvl3pPr marL="1148486" indent="0">
              <a:buNone/>
              <a:defRPr sz="2300" b="1"/>
            </a:lvl3pPr>
            <a:lvl4pPr marL="1722730" indent="0">
              <a:buNone/>
              <a:defRPr sz="2000" b="1"/>
            </a:lvl4pPr>
            <a:lvl5pPr marL="2296973" indent="0">
              <a:buNone/>
              <a:defRPr sz="2000" b="1"/>
            </a:lvl5pPr>
            <a:lvl6pPr marL="2871216" indent="0">
              <a:buNone/>
              <a:defRPr sz="2000" b="1"/>
            </a:lvl6pPr>
            <a:lvl7pPr marL="3445459" indent="0">
              <a:buNone/>
              <a:defRPr sz="2000" b="1"/>
            </a:lvl7pPr>
            <a:lvl8pPr marL="4019702" indent="0">
              <a:buNone/>
              <a:defRPr sz="2000" b="1"/>
            </a:lvl8pPr>
            <a:lvl9pPr marL="4593946" indent="0">
              <a:buNone/>
              <a:defRPr sz="20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441" y="2140138"/>
            <a:ext cx="5385515" cy="3888177"/>
          </a:xfrm>
          <a:prstGeom prst="rect">
            <a:avLst/>
          </a:prstGeom>
        </p:spPr>
        <p:txBody>
          <a:bodyPr lIns="114849" tIns="57424" rIns="114849" bIns="57424"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1754" y="1510595"/>
            <a:ext cx="5387630" cy="629544"/>
          </a:xfrm>
          <a:prstGeom prst="rect">
            <a:avLst/>
          </a:prstGeom>
        </p:spPr>
        <p:txBody>
          <a:bodyPr lIns="114849" tIns="57424" rIns="114849" bIns="57424" anchor="b"/>
          <a:lstStyle>
            <a:lvl1pPr marL="0" indent="0">
              <a:buNone/>
              <a:defRPr sz="3000" b="1"/>
            </a:lvl1pPr>
            <a:lvl2pPr marL="574243" indent="0">
              <a:buNone/>
              <a:defRPr sz="2500" b="1"/>
            </a:lvl2pPr>
            <a:lvl3pPr marL="1148486" indent="0">
              <a:buNone/>
              <a:defRPr sz="2300" b="1"/>
            </a:lvl3pPr>
            <a:lvl4pPr marL="1722730" indent="0">
              <a:buNone/>
              <a:defRPr sz="2000" b="1"/>
            </a:lvl4pPr>
            <a:lvl5pPr marL="2296973" indent="0">
              <a:buNone/>
              <a:defRPr sz="2000" b="1"/>
            </a:lvl5pPr>
            <a:lvl6pPr marL="2871216" indent="0">
              <a:buNone/>
              <a:defRPr sz="2000" b="1"/>
            </a:lvl6pPr>
            <a:lvl7pPr marL="3445459" indent="0">
              <a:buNone/>
              <a:defRPr sz="2000" b="1"/>
            </a:lvl7pPr>
            <a:lvl8pPr marL="4019702" indent="0">
              <a:buNone/>
              <a:defRPr sz="2000" b="1"/>
            </a:lvl8pPr>
            <a:lvl9pPr marL="4593946" indent="0">
              <a:buNone/>
              <a:defRPr sz="20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1754" y="2140138"/>
            <a:ext cx="5387630" cy="3888177"/>
          </a:xfrm>
          <a:prstGeom prst="rect">
            <a:avLst/>
          </a:prstGeom>
        </p:spPr>
        <p:txBody>
          <a:bodyPr lIns="114849" tIns="57424" rIns="114849" bIns="57424"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609443" y="6254827"/>
            <a:ext cx="2844059" cy="359293"/>
          </a:xfrm>
          <a:prstGeom prst="rect">
            <a:avLst/>
          </a:prstGeom>
        </p:spPr>
        <p:txBody>
          <a:bodyPr lIns="114849" tIns="57424" rIns="114849" bIns="57424"/>
          <a:lstStyle/>
          <a:p>
            <a:fld id="{B59CCE87-11E9-474C-B4AC-E655C0324975}" type="datetimeFigureOut">
              <a:rPr lang="cs-CZ" smtClean="0"/>
              <a:pPr/>
              <a:t>22. 8. 2014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164517" y="6254827"/>
            <a:ext cx="3859794" cy="359293"/>
          </a:xfrm>
          <a:prstGeom prst="rect">
            <a:avLst/>
          </a:prstGeom>
        </p:spPr>
        <p:txBody>
          <a:bodyPr lIns="114849" tIns="57424" rIns="114849" bIns="57424"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735326" y="6254827"/>
            <a:ext cx="2844059" cy="359293"/>
          </a:xfrm>
          <a:prstGeom prst="rect">
            <a:avLst/>
          </a:prstGeom>
        </p:spPr>
        <p:txBody>
          <a:bodyPr lIns="114849" tIns="57424" rIns="114849" bIns="57424"/>
          <a:lstStyle/>
          <a:p>
            <a:fld id="{2DEEE8A8-8D5F-403C-8F4C-B7BA37F7D4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163" y="2096399"/>
            <a:ext cx="10360502" cy="1446546"/>
          </a:xfrm>
          <a:prstGeom prst="rect">
            <a:avLst/>
          </a:prstGeom>
        </p:spPr>
        <p:txBody>
          <a:bodyPr lIns="114849" tIns="57424" rIns="114849" bIns="57424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324" y="3824129"/>
            <a:ext cx="8532178" cy="1724607"/>
          </a:xfrm>
          <a:prstGeom prst="rect">
            <a:avLst/>
          </a:prstGeom>
        </p:spPr>
        <p:txBody>
          <a:bodyPr lIns="114849" tIns="57424" rIns="114849" bIns="5742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8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2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6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1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5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19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3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443" y="6254827"/>
            <a:ext cx="2844059" cy="359293"/>
          </a:xfrm>
          <a:prstGeom prst="rect">
            <a:avLst/>
          </a:prstGeom>
        </p:spPr>
        <p:txBody>
          <a:bodyPr lIns="114849" tIns="57424" rIns="114849" bIns="57424"/>
          <a:lstStyle/>
          <a:p>
            <a:fld id="{B59CCE87-11E9-474C-B4AC-E655C0324975}" type="datetimeFigureOut">
              <a:rPr lang="cs-CZ" smtClean="0"/>
              <a:pPr/>
              <a:t>22. 8. 2014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164517" y="6254827"/>
            <a:ext cx="3859794" cy="359293"/>
          </a:xfrm>
          <a:prstGeom prst="rect">
            <a:avLst/>
          </a:prstGeom>
        </p:spPr>
        <p:txBody>
          <a:bodyPr lIns="114849" tIns="57424" rIns="114849" bIns="57424"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35326" y="6254827"/>
            <a:ext cx="2844059" cy="359293"/>
          </a:xfrm>
          <a:prstGeom prst="rect">
            <a:avLst/>
          </a:prstGeom>
        </p:spPr>
        <p:txBody>
          <a:bodyPr lIns="114849" tIns="57424" rIns="114849" bIns="57424"/>
          <a:lstStyle/>
          <a:p>
            <a:fld id="{2DEEE8A8-8D5F-403C-8F4C-B7BA37F7D4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SSS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>
          <a:xfrm>
            <a:off x="74612" y="97631"/>
            <a:ext cx="3886200" cy="6650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300"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6"/>
          </p:nvPr>
        </p:nvSpPr>
        <p:spPr>
          <a:xfrm>
            <a:off x="4127541" y="88083"/>
            <a:ext cx="8061283" cy="6650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300"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4612" y="97631"/>
            <a:ext cx="8001000" cy="655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>
              <a:buFont typeface="Arial" pitchFamily="34" charset="0"/>
              <a:buChar char="•"/>
              <a:defRPr sz="2600"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8228012" y="97631"/>
            <a:ext cx="3886200" cy="32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300"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8228012" y="3450431"/>
            <a:ext cx="3886200" cy="32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300"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SSS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>
          <a:xfrm>
            <a:off x="74612" y="97631"/>
            <a:ext cx="3886200" cy="32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300"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4"/>
          </p:nvPr>
        </p:nvSpPr>
        <p:spPr>
          <a:xfrm>
            <a:off x="74612" y="3450431"/>
            <a:ext cx="3886200" cy="32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300"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6"/>
          </p:nvPr>
        </p:nvSpPr>
        <p:spPr>
          <a:xfrm>
            <a:off x="4149725" y="97631"/>
            <a:ext cx="8039100" cy="6650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300"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4612" y="97631"/>
            <a:ext cx="5943600" cy="655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>
              <a:buFont typeface="Arial" pitchFamily="34" charset="0"/>
              <a:buChar char="•"/>
              <a:defRPr sz="2600"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6170612" y="97631"/>
            <a:ext cx="5943600" cy="655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>
              <a:buFont typeface="Arial" pitchFamily="34" charset="0"/>
              <a:buChar char="•"/>
              <a:defRPr sz="2600"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4612" y="97631"/>
            <a:ext cx="12039600" cy="32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>
              <a:buFont typeface="Arial" pitchFamily="34" charset="0"/>
              <a:buChar char="•"/>
              <a:defRPr sz="2600"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74612" y="3450431"/>
            <a:ext cx="12039600" cy="32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>
              <a:buFont typeface="Arial" pitchFamily="34" charset="0"/>
              <a:buChar char="•"/>
              <a:defRPr sz="2600"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SSS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8228012" y="97631"/>
            <a:ext cx="3886200" cy="6650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300"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>
          <a:xfrm>
            <a:off x="74612" y="97631"/>
            <a:ext cx="3886200" cy="6650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300"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6"/>
          </p:nvPr>
        </p:nvSpPr>
        <p:spPr>
          <a:xfrm>
            <a:off x="4149725" y="97631"/>
            <a:ext cx="3886200" cy="6650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300"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60" r:id="rId3"/>
    <p:sldLayoutId id="2147483664" r:id="rId4"/>
    <p:sldLayoutId id="2147483663" r:id="rId5"/>
    <p:sldLayoutId id="2147483665" r:id="rId6"/>
    <p:sldLayoutId id="2147483657" r:id="rId7"/>
    <p:sldLayoutId id="2147483655" r:id="rId8"/>
    <p:sldLayoutId id="2147483666" r:id="rId9"/>
    <p:sldLayoutId id="2147483662" r:id="rId10"/>
    <p:sldLayoutId id="2147483667" r:id="rId11"/>
    <p:sldLayoutId id="2147483669" r:id="rId12"/>
    <p:sldLayoutId id="2147483668" r:id="rId13"/>
    <p:sldLayoutId id="2147483671" r:id="rId14"/>
    <p:sldLayoutId id="2147483678" r:id="rId15"/>
    <p:sldLayoutId id="2147483672" r:id="rId16"/>
    <p:sldLayoutId id="2147483679" r:id="rId17"/>
    <p:sldLayoutId id="2147483680" r:id="rId18"/>
    <p:sldLayoutId id="2147483693" r:id="rId19"/>
    <p:sldLayoutId id="2147483691" r:id="rId20"/>
    <p:sldLayoutId id="2147483681" r:id="rId21"/>
    <p:sldLayoutId id="2147483692" r:id="rId22"/>
    <p:sldLayoutId id="2147483675" r:id="rId23"/>
    <p:sldLayoutId id="2147483683" r:id="rId24"/>
    <p:sldLayoutId id="2147483686" r:id="rId25"/>
    <p:sldLayoutId id="2147483685" r:id="rId26"/>
    <p:sldLayoutId id="2147483688" r:id="rId27"/>
    <p:sldLayoutId id="2147483689" r:id="rId28"/>
    <p:sldLayoutId id="2147483690" r:id="rId29"/>
    <p:sldLayoutId id="2147483684" r:id="rId30"/>
    <p:sldLayoutId id="2147483674" r:id="rId31"/>
    <p:sldLayoutId id="2147483687" r:id="rId32"/>
    <p:sldLayoutId id="2147483673" r:id="rId33"/>
    <p:sldLayoutId id="2147483676" r:id="rId34"/>
    <p:sldLayoutId id="2147483677" r:id="rId3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45.xml"/><Relationship Id="rId7" Type="http://schemas.openxmlformats.org/officeDocument/2006/relationships/image" Target="../media/image30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notesSlide" Target="../notesSlides/notesSlide14.xml"/><Relationship Id="rId10" Type="http://schemas.openxmlformats.org/officeDocument/2006/relationships/image" Target="../media/image33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48.xml"/><Relationship Id="rId7" Type="http://schemas.openxmlformats.org/officeDocument/2006/relationships/image" Target="../media/image30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notesSlide" Target="../notesSlides/notesSlide17.xml"/><Relationship Id="rId10" Type="http://schemas.openxmlformats.org/officeDocument/2006/relationships/image" Target="../media/image33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51.xml"/><Relationship Id="rId7" Type="http://schemas.openxmlformats.org/officeDocument/2006/relationships/image" Target="../media/image30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notesSlide" Target="../notesSlides/notesSlide20.xml"/><Relationship Id="rId10" Type="http://schemas.openxmlformats.org/officeDocument/2006/relationships/image" Target="../media/image33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54.xml"/><Relationship Id="rId7" Type="http://schemas.openxmlformats.org/officeDocument/2006/relationships/image" Target="../media/image30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notesSlide" Target="../notesSlides/notesSlide23.xml"/><Relationship Id="rId10" Type="http://schemas.openxmlformats.org/officeDocument/2006/relationships/image" Target="../media/image33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55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56.xml"/><Relationship Id="rId6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35.xml"/><Relationship Id="rId7" Type="http://schemas.openxmlformats.org/officeDocument/2006/relationships/image" Target="../media/image17.jpe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2.xml"/><Relationship Id="rId4" Type="http://schemas.openxmlformats.org/officeDocument/2006/relationships/tags" Target="../tags/tag3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tags" Target="../tags/tag39.xml"/><Relationship Id="rId7" Type="http://schemas.openxmlformats.org/officeDocument/2006/relationships/image" Target="../media/image19.jpeg"/><Relationship Id="rId12" Type="http://schemas.openxmlformats.org/officeDocument/2006/relationships/image" Target="../media/image9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22.png"/><Relationship Id="rId4" Type="http://schemas.openxmlformats.org/officeDocument/2006/relationships/tags" Target="../tags/tag40.xml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25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0"/>
            <a:ext cx="12188825" cy="2281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849" tIns="57424" rIns="114849" bIns="57424"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0" y="6520321"/>
            <a:ext cx="12188825" cy="2281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849" tIns="57424" rIns="114849" bIns="57424" rtlCol="0" anchor="ctr"/>
          <a:lstStyle/>
          <a:p>
            <a:pPr algn="ctr"/>
            <a:endParaRPr lang="cs-CZ"/>
          </a:p>
        </p:txBody>
      </p:sp>
      <p:pic>
        <p:nvPicPr>
          <p:cNvPr id="1027" name="Picture 3" descr="C:\Users\Kateřina\Pictures\LOGA\opvk-logo-barv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5497" y="5329910"/>
            <a:ext cx="5812854" cy="1104550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469070" y="1"/>
            <a:ext cx="10969418" cy="4332508"/>
          </a:xfrm>
          <a:prstGeom prst="rect">
            <a:avLst/>
          </a:prstGeom>
          <a:noFill/>
        </p:spPr>
        <p:txBody>
          <a:bodyPr wrap="square" lIns="114849" tIns="57424" rIns="114849" bIns="57424" rtlCol="0">
            <a:spAutoFit/>
          </a:bodyPr>
          <a:lstStyle/>
          <a:p>
            <a:endParaRPr lang="cs-CZ" dirty="0" smtClean="0">
              <a:latin typeface="Calibri Light" pitchFamily="34" charset="0"/>
            </a:endParaRPr>
          </a:p>
          <a:p>
            <a:pPr algn="ctr"/>
            <a:r>
              <a:rPr lang="cs-CZ" sz="2000" dirty="0" smtClean="0">
                <a:latin typeface="Calibri Light" pitchFamily="34" charset="0"/>
              </a:rPr>
              <a:t>Tento výukový materiál vznikl v rámci Operačního programu Vzdělávání pro konkurenceschopnost.</a:t>
            </a:r>
          </a:p>
          <a:p>
            <a:pPr algn="ctr"/>
            <a:endParaRPr lang="cs-CZ" sz="2000" dirty="0" smtClean="0">
              <a:latin typeface="Calibri Light" pitchFamily="34" charset="0"/>
            </a:endParaRPr>
          </a:p>
          <a:p>
            <a:pPr algn="ctr"/>
            <a:r>
              <a:rPr lang="cs-CZ" b="1" dirty="0" smtClean="0">
                <a:latin typeface="Calibri Light" pitchFamily="34" charset="0"/>
              </a:rPr>
              <a:t>Výukový materiál vytvořen v rámci projektu: </a:t>
            </a:r>
          </a:p>
          <a:p>
            <a:pPr algn="ctr"/>
            <a:r>
              <a:rPr lang="cs-CZ" b="1" dirty="0" smtClean="0">
                <a:latin typeface="Calibri Light" pitchFamily="34" charset="0"/>
              </a:rPr>
              <a:t>Zákony přírody na dosah žákům - Badatelský způsob výuky na ZŠ , </a:t>
            </a:r>
          </a:p>
          <a:p>
            <a:pPr algn="ctr"/>
            <a:r>
              <a:rPr lang="cs-CZ" b="1" dirty="0" smtClean="0">
                <a:latin typeface="Calibri Light" pitchFamily="34" charset="0"/>
              </a:rPr>
              <a:t>registrační číslo </a:t>
            </a:r>
            <a:r>
              <a:rPr lang="cs-CZ" b="1" dirty="0">
                <a:latin typeface="Calibri Light" pitchFamily="34" charset="0"/>
              </a:rPr>
              <a:t>CZ.1.07/1.1.32/02.0029</a:t>
            </a:r>
            <a:endParaRPr lang="cs-CZ" b="1" dirty="0" smtClean="0">
              <a:latin typeface="Calibri Light" pitchFamily="34" charset="0"/>
            </a:endParaRPr>
          </a:p>
          <a:p>
            <a:pPr algn="ctr"/>
            <a:endParaRPr lang="cs-CZ" b="1" dirty="0" smtClean="0">
              <a:latin typeface="Calibri Light" pitchFamily="34" charset="0"/>
            </a:endParaRPr>
          </a:p>
          <a:p>
            <a:pPr algn="ctr"/>
            <a:r>
              <a:rPr lang="cs-CZ" dirty="0" smtClean="0">
                <a:latin typeface="Calibri Light" pitchFamily="34" charset="0"/>
              </a:rPr>
              <a:t>Základní škola a Mateřská škola </a:t>
            </a:r>
            <a:r>
              <a:rPr lang="pl-PL" dirty="0" smtClean="0">
                <a:latin typeface="Calibri Light" pitchFamily="34" charset="0"/>
              </a:rPr>
              <a:t>Dolní Břežany, </a:t>
            </a:r>
          </a:p>
          <a:p>
            <a:pPr algn="ctr"/>
            <a:r>
              <a:rPr lang="pl-PL" dirty="0" smtClean="0">
                <a:latin typeface="Calibri Light" pitchFamily="34" charset="0"/>
              </a:rPr>
              <a:t>Na Vršku 290, PSČ 252 41</a:t>
            </a:r>
            <a:endParaRPr lang="cs-CZ" dirty="0">
              <a:latin typeface="Calibri Light" pitchFamily="34" charset="0"/>
            </a:endParaRPr>
          </a:p>
          <a:p>
            <a:pPr algn="ctr"/>
            <a:endParaRPr lang="cs-CZ" b="1" dirty="0">
              <a:latin typeface="Calibri Light" pitchFamily="34" charset="0"/>
            </a:endParaRPr>
          </a:p>
          <a:p>
            <a:r>
              <a:rPr lang="cs-CZ" b="1" dirty="0" smtClean="0">
                <a:latin typeface="Calibri Light" pitchFamily="34" charset="0"/>
              </a:rPr>
              <a:t>Autor: 		</a:t>
            </a:r>
            <a:r>
              <a:rPr lang="cs-CZ" dirty="0" smtClean="0">
                <a:latin typeface="Calibri Light" pitchFamily="34" charset="0"/>
              </a:rPr>
              <a:t>Marie Florianová</a:t>
            </a:r>
          </a:p>
          <a:p>
            <a:r>
              <a:rPr lang="cs-CZ" b="1" dirty="0" smtClean="0">
                <a:latin typeface="Calibri Light" pitchFamily="34" charset="0"/>
              </a:rPr>
              <a:t>Název: 		</a:t>
            </a:r>
            <a:r>
              <a:rPr lang="cs-CZ" dirty="0" smtClean="0">
                <a:latin typeface="Calibri Light" pitchFamily="34" charset="0"/>
              </a:rPr>
              <a:t>Změny koncentrací plynů při dýchání</a:t>
            </a:r>
          </a:p>
          <a:p>
            <a:r>
              <a:rPr lang="cs-CZ" b="1" dirty="0" smtClean="0">
                <a:latin typeface="Calibri Light" pitchFamily="34" charset="0"/>
              </a:rPr>
              <a:t>Předmět:</a:t>
            </a:r>
            <a:r>
              <a:rPr lang="cs-CZ" dirty="0" smtClean="0">
                <a:latin typeface="Calibri Light" pitchFamily="34" charset="0"/>
              </a:rPr>
              <a:t> 		Přírodopis</a:t>
            </a:r>
          </a:p>
          <a:p>
            <a:r>
              <a:rPr lang="cs-CZ" b="1" dirty="0" smtClean="0">
                <a:latin typeface="Calibri Light" pitchFamily="34" charset="0"/>
              </a:rPr>
              <a:t>Cílová skupina:</a:t>
            </a:r>
            <a:r>
              <a:rPr lang="cs-CZ" dirty="0" smtClean="0">
                <a:latin typeface="Calibri Light" pitchFamily="34" charset="0"/>
              </a:rPr>
              <a:t> 	8. ročník ZŠ</a:t>
            </a:r>
          </a:p>
          <a:p>
            <a:r>
              <a:rPr lang="cs-CZ" b="1" dirty="0" smtClean="0">
                <a:latin typeface="Calibri Light" pitchFamily="34" charset="0"/>
              </a:rPr>
              <a:t>Časová dotace:</a:t>
            </a:r>
            <a:r>
              <a:rPr lang="cs-CZ" dirty="0" smtClean="0">
                <a:latin typeface="Calibri Light" pitchFamily="34" charset="0"/>
              </a:rPr>
              <a:t> 	45 min</a:t>
            </a:r>
            <a:endParaRPr lang="cs-CZ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text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Nadpis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smtClean="0">
                <a:ea typeface="Verdana Bold" charset="0"/>
                <a:cs typeface="Verdana Bold" charset="0"/>
                <a:sym typeface="Verdana Bold" charset="0"/>
              </a:rPr>
              <a:t>Příprava úlohy</a:t>
            </a:r>
            <a:r>
              <a:rPr lang="en-US" dirty="0" smtClean="0">
                <a:cs typeface="Helvetica" charset="0"/>
                <a:sym typeface="Helvetica" charset="0"/>
              </a:rPr>
              <a:t/>
            </a:r>
            <a:br>
              <a:rPr lang="en-US" dirty="0" smtClean="0">
                <a:cs typeface="Helvetica" charset="0"/>
                <a:sym typeface="Helvetica" charset="0"/>
              </a:rPr>
            </a:br>
            <a:endParaRPr lang="cs-CZ" dirty="0"/>
          </a:p>
        </p:txBody>
      </p:sp>
      <p:sp>
        <p:nvSpPr>
          <p:cNvPr id="16" name="Zástupný symbol pro obsah 15"/>
          <p:cNvSpPr>
            <a:spLocks noGrp="1"/>
          </p:cNvSpPr>
          <p:nvPr>
            <p:ph sz="quarter" idx="13"/>
          </p:nvPr>
        </p:nvSpPr>
        <p:spPr>
          <a:xfrm>
            <a:off x="261764" y="3590255"/>
            <a:ext cx="5261144" cy="2141430"/>
          </a:xfrm>
        </p:spPr>
        <p:txBody>
          <a:bodyPr/>
          <a:lstStyle/>
          <a:p>
            <a:pPr marL="548283" lvl="0" indent="-274142">
              <a:spcBef>
                <a:spcPts val="0"/>
              </a:spcBef>
              <a:buClr>
                <a:srgbClr val="000000"/>
              </a:buClr>
              <a:buSzPct val="100000"/>
              <a:buFont typeface="Verdana"/>
              <a:buChar char="•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19046" algn="l"/>
                <a:tab pos="476130" algn="l"/>
                <a:tab pos="1066532" algn="l"/>
              </a:tabLst>
              <a:defRPr/>
            </a:pPr>
            <a:r>
              <a:rPr lang="cs-CZ" sz="2800" dirty="0" smtClean="0">
                <a:ea typeface="Verdana" charset="0"/>
                <a:cs typeface="Verdana" charset="0"/>
                <a:sym typeface="Verdana" charset="0"/>
              </a:rPr>
              <a:t>Senzor zapojen v rozhraní</a:t>
            </a:r>
            <a:endParaRPr lang="en-US" sz="2800" dirty="0" smtClean="0">
              <a:ea typeface="Verdana" charset="0"/>
              <a:cs typeface="Verdana" charset="0"/>
              <a:sym typeface="Verdana" charset="0"/>
            </a:endParaRPr>
          </a:p>
          <a:p>
            <a:pPr marL="548283" lvl="0" indent="-274142">
              <a:spcBef>
                <a:spcPts val="0"/>
              </a:spcBef>
              <a:buClr>
                <a:srgbClr val="000000"/>
              </a:buClr>
              <a:buSzPct val="100000"/>
              <a:buFont typeface="Verdana"/>
              <a:buChar char="•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19046" algn="l"/>
                <a:tab pos="476130" algn="l"/>
                <a:tab pos="1066532" algn="l"/>
              </a:tabLst>
              <a:defRPr/>
            </a:pPr>
            <a:r>
              <a:rPr lang="cs-CZ" sz="2800" dirty="0" smtClean="0">
                <a:ea typeface="Verdana" charset="0"/>
                <a:cs typeface="Verdana" charset="0"/>
                <a:sym typeface="Verdana" charset="0"/>
              </a:rPr>
              <a:t>Rozhraní zapojeno v počítači</a:t>
            </a:r>
            <a:endParaRPr lang="en-US" sz="2800" dirty="0" smtClean="0">
              <a:ea typeface="Verdana" charset="0"/>
              <a:cs typeface="Verdana" charset="0"/>
              <a:sym typeface="Verdana" charset="0"/>
            </a:endParaRPr>
          </a:p>
          <a:p>
            <a:pPr marL="548283" lvl="0" indent="-274142">
              <a:spcBef>
                <a:spcPts val="0"/>
              </a:spcBef>
              <a:buClr>
                <a:srgbClr val="000000"/>
              </a:buClr>
              <a:buSzPct val="100000"/>
              <a:buFont typeface="Verdana"/>
              <a:buChar char="•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19046" algn="l"/>
                <a:tab pos="476130" algn="l"/>
                <a:tab pos="1066532" algn="l"/>
              </a:tabLst>
              <a:defRPr/>
            </a:pPr>
            <a:r>
              <a:rPr lang="cs-CZ" sz="2800" dirty="0" smtClean="0">
                <a:ea typeface="Verdana" charset="0"/>
                <a:cs typeface="Verdana" charset="0"/>
                <a:sym typeface="Verdana" charset="0"/>
              </a:rPr>
              <a:t>Vzorkování: kontinuální, 20 Hz</a:t>
            </a:r>
          </a:p>
          <a:p>
            <a:pPr marL="548283" lvl="0" indent="-274142">
              <a:spcBef>
                <a:spcPts val="0"/>
              </a:spcBef>
              <a:buClr>
                <a:srgbClr val="000000"/>
              </a:buClr>
              <a:buSzPct val="100000"/>
              <a:buFont typeface="Verdana"/>
              <a:buChar char="•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19046" algn="l"/>
                <a:tab pos="476130" algn="l"/>
                <a:tab pos="1066532" algn="l"/>
              </a:tabLst>
              <a:defRPr/>
            </a:pPr>
            <a:r>
              <a:rPr lang="cs-CZ" sz="2800" dirty="0" smtClean="0">
                <a:ea typeface="Verdana" charset="0"/>
                <a:cs typeface="Verdana" charset="0"/>
                <a:sym typeface="Verdana" charset="0"/>
              </a:rPr>
              <a:t>Senzory jsou kalibrovány</a:t>
            </a:r>
          </a:p>
          <a:p>
            <a:pPr marL="685708" lvl="0" indent="-476186">
              <a:lnSpc>
                <a:spcPct val="120000"/>
              </a:lnSpc>
              <a:spcBef>
                <a:spcPts val="600"/>
              </a:spcBef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19046" algn="l"/>
                <a:tab pos="476130" algn="l"/>
                <a:tab pos="1066532" algn="l"/>
              </a:tabLst>
              <a:defRPr/>
            </a:pPr>
            <a:endParaRPr lang="en-US" dirty="0" smtClean="0">
              <a:ea typeface="Gill Sans" charset="0"/>
              <a:cs typeface="Gill Sans" charset="0"/>
            </a:endParaRPr>
          </a:p>
          <a:p>
            <a:endParaRPr lang="cs-CZ" dirty="0"/>
          </a:p>
        </p:txBody>
      </p:sp>
      <p:sp>
        <p:nvSpPr>
          <p:cNvPr id="17" name="Zástupný symbol pro obsah 16"/>
          <p:cNvSpPr>
            <a:spLocks noGrp="1"/>
          </p:cNvSpPr>
          <p:nvPr>
            <p:ph sz="quarter" idx="14"/>
          </p:nvPr>
        </p:nvSpPr>
        <p:spPr>
          <a:xfrm>
            <a:off x="261764" y="2006079"/>
            <a:ext cx="5118268" cy="864096"/>
          </a:xfrm>
        </p:spPr>
        <p:txBody>
          <a:bodyPr/>
          <a:lstStyle/>
          <a:p>
            <a:pPr lvl="0"/>
            <a:r>
              <a:rPr lang="cs-CZ" dirty="0" smtClean="0">
                <a:ea typeface="Verdana" charset="0"/>
                <a:cs typeface="Verdana" charset="0"/>
                <a:sym typeface="Verdana" charset="0"/>
              </a:rPr>
              <a:t>Zkontrolujte, zda máte správně připojeny senzory, a zda jsou dobře nastaveny podmínky sběru dat:</a:t>
            </a:r>
            <a:endParaRPr lang="en-US" dirty="0" smtClean="0">
              <a:ea typeface="Verdana" charset="0"/>
              <a:cs typeface="Verdana" charset="0"/>
              <a:sym typeface="Verdana" charset="0"/>
            </a:endParaRPr>
          </a:p>
          <a:p>
            <a:endParaRPr lang="cs-CZ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0"/>
            <a:r>
              <a:rPr lang="cs-CZ" dirty="0" smtClean="0">
                <a:ea typeface="Verdana Bold" charset="0"/>
                <a:cs typeface="Verdana Bold" charset="0"/>
                <a:sym typeface="Verdana Bold" charset="0"/>
              </a:rPr>
              <a:t>Nastavení HW a SW</a:t>
            </a:r>
            <a:endParaRPr lang="en-US" dirty="0" smtClean="0">
              <a:cs typeface="Helvetica" charset="0"/>
              <a:sym typeface="Helvetica" charset="0"/>
            </a:endParaRPr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>
              <a:latin typeface="Calibri Light" pitchFamily="34" charset="0"/>
            </a:endParaRP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smtClean="0">
                <a:latin typeface="Calibri Light" pitchFamily="34" charset="0"/>
                <a:ea typeface="Verdana Bold" charset="0"/>
                <a:cs typeface="Verdana Bold" charset="0"/>
                <a:sym typeface="Verdana Bold" charset="0"/>
              </a:rPr>
              <a:t>Postup měření</a:t>
            </a:r>
            <a:r>
              <a:rPr lang="en-US" dirty="0" smtClean="0">
                <a:latin typeface="Calibri Light" pitchFamily="34" charset="0"/>
                <a:cs typeface="Helvetica" charset="0"/>
                <a:sym typeface="Helvetica" charset="0"/>
              </a:rPr>
              <a:t/>
            </a:r>
            <a:br>
              <a:rPr lang="en-US" dirty="0" smtClean="0">
                <a:latin typeface="Calibri Light" pitchFamily="34" charset="0"/>
                <a:cs typeface="Helvetica" charset="0"/>
                <a:sym typeface="Helvetica" charset="0"/>
              </a:rPr>
            </a:br>
            <a:endParaRPr lang="cs-CZ" dirty="0">
              <a:latin typeface="Calibri Light" pitchFamily="34" charset="0"/>
            </a:endParaRPr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3"/>
          </p:nvPr>
        </p:nvSpPr>
        <p:spPr>
          <a:xfrm>
            <a:off x="261764" y="2726159"/>
            <a:ext cx="9793088" cy="3816424"/>
          </a:xfrm>
        </p:spPr>
        <p:txBody>
          <a:bodyPr/>
          <a:lstStyle/>
          <a:p>
            <a:pPr marL="788491" indent="-514350">
              <a:spcBef>
                <a:spcPts val="1499"/>
              </a:spcBef>
              <a:buFont typeface="+mj-lt"/>
              <a:buAutoNum type="arabicPeriod"/>
              <a:tabLst>
                <a:tab pos="19048" algn="l"/>
                <a:tab pos="495234" algn="l"/>
                <a:tab pos="19048" algn="l"/>
                <a:tab pos="495234" algn="l"/>
                <a:tab pos="19048" algn="l"/>
                <a:tab pos="647613" algn="l"/>
                <a:tab pos="19048" algn="l"/>
                <a:tab pos="647613" algn="l"/>
                <a:tab pos="19048" algn="l"/>
                <a:tab pos="647613" algn="l"/>
                <a:tab pos="19048" algn="l"/>
                <a:tab pos="647613" algn="l"/>
              </a:tabLst>
            </a:pPr>
            <a:r>
              <a:rPr lang="cs-CZ" dirty="0" smtClean="0"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Do igelitového sáčku vložte senzor pro měření plynného kyslíku.</a:t>
            </a:r>
            <a:endParaRPr lang="en-US" dirty="0" smtClean="0"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  <a:p>
            <a:pPr marL="788491" indent="-514350">
              <a:spcBef>
                <a:spcPts val="1499"/>
              </a:spcBef>
              <a:buFont typeface="+mj-lt"/>
              <a:buAutoNum type="arabicPeriod"/>
              <a:tabLst>
                <a:tab pos="19048" algn="l"/>
                <a:tab pos="495234" algn="l"/>
                <a:tab pos="19048" algn="l"/>
                <a:tab pos="495234" algn="l"/>
                <a:tab pos="19048" algn="l"/>
                <a:tab pos="647613" algn="l"/>
                <a:tab pos="19048" algn="l"/>
                <a:tab pos="647613" algn="l"/>
                <a:tab pos="19048" algn="l"/>
                <a:tab pos="647613" algn="l"/>
                <a:tab pos="19048" algn="l"/>
                <a:tab pos="647613" algn="l"/>
              </a:tabLst>
            </a:pPr>
            <a:r>
              <a:rPr lang="cs-CZ" dirty="0" smtClean="0"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Přesvědčte se, že pytlík není poškozený a vzduch z něj neuniká.</a:t>
            </a:r>
            <a:endParaRPr lang="en-US" dirty="0" smtClean="0"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  <a:p>
            <a:pPr marL="788491" indent="-514350">
              <a:spcBef>
                <a:spcPts val="1499"/>
              </a:spcBef>
              <a:buFont typeface="+mj-lt"/>
              <a:buAutoNum type="arabicPeriod"/>
              <a:tabLst>
                <a:tab pos="19048" algn="l"/>
                <a:tab pos="495234" algn="l"/>
                <a:tab pos="19048" algn="l"/>
                <a:tab pos="495234" algn="l"/>
                <a:tab pos="19048" algn="l"/>
                <a:tab pos="647613" algn="l"/>
                <a:tab pos="19048" algn="l"/>
                <a:tab pos="647613" algn="l"/>
                <a:tab pos="19048" algn="l"/>
                <a:tab pos="647613" algn="l"/>
                <a:tab pos="19048" algn="l"/>
                <a:tab pos="647613" algn="l"/>
              </a:tabLst>
            </a:pPr>
            <a:r>
              <a:rPr lang="cs-CZ" dirty="0" smtClean="0"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Provedete čtyři měření podle pokynů na následujících stránkách. Před každým měřením sáček provětrejte, aby měření nebylo ovlivněné minulým výdechem.</a:t>
            </a:r>
            <a:endParaRPr lang="en-US" dirty="0" smtClean="0"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  <a:p>
            <a:pPr marL="788491" indent="-514350">
              <a:spcBef>
                <a:spcPts val="1499"/>
              </a:spcBef>
              <a:buFont typeface="+mj-lt"/>
              <a:buAutoNum type="arabicPeriod"/>
              <a:tabLst>
                <a:tab pos="19048" algn="l"/>
                <a:tab pos="495234" algn="l"/>
                <a:tab pos="19048" algn="l"/>
                <a:tab pos="495234" algn="l"/>
                <a:tab pos="19048" algn="l"/>
                <a:tab pos="647613" algn="l"/>
                <a:tab pos="19048" algn="l"/>
                <a:tab pos="647613" algn="l"/>
                <a:tab pos="19048" algn="l"/>
                <a:tab pos="647613" algn="l"/>
                <a:tab pos="19048" algn="l"/>
                <a:tab pos="647613" algn="l"/>
              </a:tabLst>
            </a:pPr>
            <a:r>
              <a:rPr lang="cs-CZ" dirty="0" smtClean="0"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Sledujte, jak se množství kyslíku mění.</a:t>
            </a:r>
          </a:p>
          <a:p>
            <a:pPr marL="788491" indent="-514350">
              <a:spcBef>
                <a:spcPts val="1499"/>
              </a:spcBef>
              <a:buFont typeface="+mj-lt"/>
              <a:buAutoNum type="arabicPeriod"/>
              <a:tabLst>
                <a:tab pos="19048" algn="l"/>
                <a:tab pos="495234" algn="l"/>
                <a:tab pos="19048" algn="l"/>
                <a:tab pos="495234" algn="l"/>
                <a:tab pos="19048" algn="l"/>
                <a:tab pos="647613" algn="l"/>
                <a:tab pos="19048" algn="l"/>
                <a:tab pos="647613" algn="l"/>
                <a:tab pos="19048" algn="l"/>
                <a:tab pos="647613" algn="l"/>
                <a:tab pos="19048" algn="l"/>
                <a:tab pos="647613" algn="l"/>
              </a:tabLst>
            </a:pPr>
            <a:r>
              <a:rPr lang="cs-CZ" dirty="0" smtClean="0"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Odpovězte na kontrolní otázky.</a:t>
            </a:r>
            <a:endParaRPr lang="en-US" dirty="0" smtClean="0"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14"/>
          </p:nvPr>
        </p:nvSpPr>
        <p:spPr>
          <a:xfrm>
            <a:off x="261764" y="1862063"/>
            <a:ext cx="10225136" cy="864096"/>
          </a:xfrm>
        </p:spPr>
        <p:txBody>
          <a:bodyPr/>
          <a:lstStyle/>
          <a:p>
            <a:pPr lvl="0"/>
            <a:r>
              <a:rPr lang="cs-CZ" dirty="0" smtClean="0"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Během experimentu (teď ještě ne, až dostanete pokyn ;-)  budete postupovat takto:</a:t>
            </a:r>
            <a:endParaRPr lang="en-US" dirty="0" smtClean="0"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  <a:p>
            <a:endParaRPr lang="cs-CZ" dirty="0">
              <a:latin typeface="Calibri Light" pitchFamily="34" charset="0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0"/>
            <a:r>
              <a:rPr lang="cs-CZ" dirty="0" smtClean="0">
                <a:latin typeface="Calibri Light" pitchFamily="34" charset="0"/>
                <a:ea typeface="Verdana Bold" charset="0"/>
                <a:cs typeface="Verdana Bold" charset="0"/>
                <a:sym typeface="Verdana Bold" charset="0"/>
              </a:rPr>
              <a:t>Práce s materiálem a vybavením</a:t>
            </a:r>
            <a:endParaRPr lang="en-US" dirty="0" smtClean="0">
              <a:latin typeface="Calibri Light" pitchFamily="34" charset="0"/>
              <a:cs typeface="Helvetica" charset="0"/>
              <a:sym typeface="Helvetica" charset="0"/>
            </a:endParaRPr>
          </a:p>
          <a:p>
            <a:endParaRPr lang="cs-CZ" dirty="0">
              <a:latin typeface="Calibri Ligh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1"/>
          </p:nvPr>
        </p:nvSpPr>
        <p:spPr>
          <a:xfrm>
            <a:off x="8228012" y="97631"/>
            <a:ext cx="3627040" cy="6650832"/>
          </a:xfrm>
        </p:spPr>
        <p:txBody>
          <a:bodyPr/>
          <a:lstStyle/>
          <a:p>
            <a:endParaRPr lang="cs-CZ" sz="4400" dirty="0" smtClean="0"/>
          </a:p>
          <a:p>
            <a:endParaRPr lang="cs-CZ" sz="4400" dirty="0"/>
          </a:p>
          <a:p>
            <a:r>
              <a:rPr lang="cs-CZ" sz="4400" dirty="0" smtClean="0"/>
              <a:t>Při práci dodržuj pokyny paní učitelky!</a:t>
            </a:r>
            <a:endParaRPr lang="cs-CZ" sz="4400" dirty="0"/>
          </a:p>
        </p:txBody>
      </p:sp>
      <p:sp>
        <p:nvSpPr>
          <p:cNvPr id="12" name="Nadpis 11"/>
          <p:cNvSpPr>
            <a:spLocks noGrp="1"/>
          </p:cNvSpPr>
          <p:nvPr>
            <p:ph type="title" idx="4294967295"/>
          </p:nvPr>
        </p:nvSpPr>
        <p:spPr>
          <a:xfrm>
            <a:off x="0" y="349250"/>
            <a:ext cx="5118100" cy="865188"/>
          </a:xfrm>
          <a:prstGeom prst="rect">
            <a:avLst/>
          </a:prstGeom>
        </p:spPr>
        <p:txBody>
          <a:bodyPr/>
          <a:lstStyle/>
          <a:p>
            <a:r>
              <a:rPr lang="cs-CZ" dirty="0" smtClean="0">
                <a:ea typeface="Verdana" charset="0"/>
                <a:cs typeface="Verdana" charset="0"/>
                <a:sym typeface="Verdana" charset="0"/>
              </a:rPr>
              <a:t>Bezpečnost práce!</a:t>
            </a:r>
            <a:r>
              <a:rPr lang="en-US" dirty="0" smtClean="0">
                <a:ea typeface="Verdana" charset="0"/>
                <a:cs typeface="Verdana" charset="0"/>
                <a:sym typeface="Verdana" charset="0"/>
              </a:rPr>
              <a:t/>
            </a:r>
            <a:br>
              <a:rPr lang="en-US" dirty="0" smtClean="0">
                <a:ea typeface="Verdana" charset="0"/>
                <a:cs typeface="Verdana" charset="0"/>
                <a:sym typeface="Verdana" charset="0"/>
              </a:rPr>
            </a:b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932" y="1213991"/>
            <a:ext cx="50419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>
              <a:latin typeface="Calibri Light" pitchFamily="34" charset="0"/>
            </a:endParaRP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smtClean="0">
                <a:latin typeface="Calibri Light" pitchFamily="34" charset="0"/>
                <a:ea typeface="Verdana Bold" charset="0"/>
                <a:cs typeface="Verdana Bold" charset="0"/>
                <a:sym typeface="Verdana Bold" charset="0"/>
              </a:rPr>
              <a:t>Postup měření                         </a:t>
            </a:r>
            <a:r>
              <a:rPr lang="cs-CZ" dirty="0" smtClean="0"/>
              <a:t>Aktivita  1</a:t>
            </a:r>
            <a:r>
              <a:rPr lang="en-US" dirty="0" smtClean="0">
                <a:latin typeface="Calibri Light" pitchFamily="34" charset="0"/>
                <a:cs typeface="Helvetica" charset="0"/>
                <a:sym typeface="Helvetica" charset="0"/>
              </a:rPr>
              <a:t/>
            </a:r>
            <a:br>
              <a:rPr lang="en-US" dirty="0" smtClean="0">
                <a:latin typeface="Calibri Light" pitchFamily="34" charset="0"/>
                <a:cs typeface="Helvetica" charset="0"/>
                <a:sym typeface="Helvetica" charset="0"/>
              </a:rPr>
            </a:br>
            <a:endParaRPr lang="cs-CZ" dirty="0">
              <a:latin typeface="Calibri Light" pitchFamily="34" charset="0"/>
            </a:endParaRPr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3"/>
          </p:nvPr>
        </p:nvSpPr>
        <p:spPr>
          <a:xfrm>
            <a:off x="261764" y="2582143"/>
            <a:ext cx="9793088" cy="3600400"/>
          </a:xfrm>
        </p:spPr>
        <p:txBody>
          <a:bodyPr/>
          <a:lstStyle/>
          <a:p>
            <a:pPr marL="274141">
              <a:spcBef>
                <a:spcPts val="1499"/>
              </a:spcBef>
              <a:tabLst>
                <a:tab pos="19048" algn="l"/>
                <a:tab pos="495234" algn="l"/>
                <a:tab pos="19048" algn="l"/>
                <a:tab pos="495234" algn="l"/>
                <a:tab pos="19048" algn="l"/>
                <a:tab pos="647613" algn="l"/>
                <a:tab pos="19048" algn="l"/>
                <a:tab pos="647613" algn="l"/>
                <a:tab pos="19048" algn="l"/>
                <a:tab pos="647613" algn="l"/>
                <a:tab pos="19048" algn="l"/>
                <a:tab pos="647613" algn="l"/>
              </a:tabLst>
            </a:pPr>
            <a:endParaRPr lang="en-US" dirty="0" smtClean="0"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  <a:p>
            <a:pPr marL="788491" indent="-514350">
              <a:spcBef>
                <a:spcPts val="1499"/>
              </a:spcBef>
              <a:buFont typeface="+mj-lt"/>
              <a:buAutoNum type="arabicPeriod"/>
              <a:tabLst>
                <a:tab pos="19048" algn="l"/>
                <a:tab pos="495234" algn="l"/>
                <a:tab pos="19048" algn="l"/>
                <a:tab pos="495234" algn="l"/>
                <a:tab pos="19048" algn="l"/>
                <a:tab pos="647613" algn="l"/>
                <a:tab pos="19048" algn="l"/>
                <a:tab pos="647613" algn="l"/>
                <a:tab pos="19048" algn="l"/>
                <a:tab pos="647613" algn="l"/>
                <a:tab pos="19048" algn="l"/>
                <a:tab pos="647613" algn="l"/>
              </a:tabLst>
            </a:pPr>
            <a:r>
              <a:rPr lang="cs-CZ" dirty="0" smtClean="0"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Spusťte měření.</a:t>
            </a:r>
          </a:p>
          <a:p>
            <a:pPr marL="788491" indent="-514350">
              <a:spcBef>
                <a:spcPts val="1499"/>
              </a:spcBef>
              <a:buFont typeface="+mj-lt"/>
              <a:buAutoNum type="arabicPeriod"/>
              <a:tabLst>
                <a:tab pos="19048" algn="l"/>
                <a:tab pos="495234" algn="l"/>
                <a:tab pos="19048" algn="l"/>
                <a:tab pos="495234" algn="l"/>
                <a:tab pos="19048" algn="l"/>
                <a:tab pos="647613" algn="l"/>
                <a:tab pos="19048" algn="l"/>
                <a:tab pos="647613" algn="l"/>
                <a:tab pos="19048" algn="l"/>
                <a:tab pos="647613" algn="l"/>
                <a:tab pos="19048" algn="l"/>
                <a:tab pos="647613" algn="l"/>
              </a:tabLst>
            </a:pPr>
            <a:r>
              <a:rPr lang="cs-CZ" b="1" dirty="0" smtClean="0"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Po normálním nádechu vzduchu ze sáčku proveď normální výdech do sáčku</a:t>
            </a:r>
            <a:r>
              <a:rPr lang="cs-CZ" dirty="0" smtClean="0"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.</a:t>
            </a:r>
            <a:endParaRPr lang="en-US" dirty="0" smtClean="0"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  <a:p>
            <a:pPr marL="788491" indent="-514350">
              <a:spcBef>
                <a:spcPts val="1499"/>
              </a:spcBef>
              <a:buFont typeface="+mj-lt"/>
              <a:buAutoNum type="arabicPeriod"/>
              <a:tabLst>
                <a:tab pos="19048" algn="l"/>
                <a:tab pos="495234" algn="l"/>
                <a:tab pos="19048" algn="l"/>
                <a:tab pos="495234" algn="l"/>
                <a:tab pos="19048" algn="l"/>
                <a:tab pos="647613" algn="l"/>
                <a:tab pos="19048" algn="l"/>
                <a:tab pos="647613" algn="l"/>
                <a:tab pos="19048" algn="l"/>
                <a:tab pos="647613" algn="l"/>
                <a:tab pos="19048" algn="l"/>
                <a:tab pos="647613" algn="l"/>
              </a:tabLst>
            </a:pPr>
            <a:r>
              <a:rPr lang="cs-CZ" dirty="0" smtClean="0"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Sledujte, jak se množství kyslíku mění.</a:t>
            </a:r>
          </a:p>
          <a:p>
            <a:pPr marL="788491" indent="-514350">
              <a:spcBef>
                <a:spcPts val="1499"/>
              </a:spcBef>
              <a:buFont typeface="+mj-lt"/>
              <a:buAutoNum type="arabicPeriod"/>
              <a:tabLst>
                <a:tab pos="19048" algn="l"/>
                <a:tab pos="495234" algn="l"/>
                <a:tab pos="19048" algn="l"/>
                <a:tab pos="495234" algn="l"/>
                <a:tab pos="19048" algn="l"/>
                <a:tab pos="647613" algn="l"/>
                <a:tab pos="19048" algn="l"/>
                <a:tab pos="647613" algn="l"/>
                <a:tab pos="19048" algn="l"/>
                <a:tab pos="647613" algn="l"/>
                <a:tab pos="19048" algn="l"/>
                <a:tab pos="647613" algn="l"/>
              </a:tabLst>
            </a:pPr>
            <a:r>
              <a:rPr lang="cs-CZ" dirty="0" smtClean="0"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Měření ukončete ve chvíli, kdy se měřená hodnota ustálí.</a:t>
            </a:r>
            <a:endParaRPr lang="en-US" dirty="0" smtClean="0"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14"/>
          </p:nvPr>
        </p:nvSpPr>
        <p:spPr>
          <a:xfrm>
            <a:off x="261764" y="2006079"/>
            <a:ext cx="10225136" cy="936104"/>
          </a:xfrm>
        </p:spPr>
        <p:txBody>
          <a:bodyPr/>
          <a:lstStyle/>
          <a:p>
            <a:pPr lvl="0"/>
            <a:r>
              <a:rPr lang="cs-CZ" dirty="0" smtClean="0"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Během experimentu (teď ještě ne, až dostanete pokyn ;-)  budete postupovat takto:</a:t>
            </a:r>
            <a:endParaRPr lang="en-US" dirty="0" smtClean="0"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  <a:p>
            <a:endParaRPr lang="cs-CZ" dirty="0">
              <a:latin typeface="Calibri Light" pitchFamily="34" charset="0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0"/>
            <a:r>
              <a:rPr lang="cs-CZ" dirty="0" smtClean="0">
                <a:latin typeface="Calibri Light" pitchFamily="34" charset="0"/>
                <a:ea typeface="Verdana Bold" charset="0"/>
                <a:cs typeface="Verdana Bold" charset="0"/>
                <a:sym typeface="Verdana Bold" charset="0"/>
              </a:rPr>
              <a:t>Práce s materiálem a vybavením</a:t>
            </a:r>
            <a:endParaRPr lang="en-US" dirty="0" smtClean="0">
              <a:latin typeface="Calibri Light" pitchFamily="34" charset="0"/>
              <a:cs typeface="Helvetica" charset="0"/>
              <a:sym typeface="Helvetica" charset="0"/>
            </a:endParaRPr>
          </a:p>
          <a:p>
            <a:endParaRPr lang="cs-CZ"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023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08132" y="1878799"/>
            <a:ext cx="18859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810" y="2588413"/>
            <a:ext cx="31813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93620" y="1310152"/>
            <a:ext cx="3827266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cs-CZ" sz="3200" b="1" dirty="0" smtClean="0">
                <a:latin typeface="Calibri Light" pitchFamily="34" charset="0"/>
                <a:ea typeface="Verdana" charset="0"/>
                <a:cs typeface="Verdana" charset="0"/>
                <a:sym typeface="Verdana Bold" charset="0"/>
              </a:rPr>
              <a:t>Zvolte periodický režim </a:t>
            </a:r>
            <a:endParaRPr lang="en-US" sz="3200" b="1" dirty="0"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-49256" y="1659719"/>
            <a:ext cx="689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latin typeface="Calibri Light" pitchFamily="34" charset="0"/>
              </a:rPr>
              <a:t>1.</a:t>
            </a:r>
            <a:endParaRPr lang="cs-CZ" sz="4800" b="1" dirty="0">
              <a:latin typeface="Calibri Light" pitchFamily="34" charset="0"/>
            </a:endParaRPr>
          </a:p>
        </p:txBody>
      </p:sp>
      <p:sp>
        <p:nvSpPr>
          <p:cNvPr id="20" name="Šipka doprava 19"/>
          <p:cNvSpPr/>
          <p:nvPr/>
        </p:nvSpPr>
        <p:spPr>
          <a:xfrm>
            <a:off x="665124" y="1945471"/>
            <a:ext cx="2500330" cy="285752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-49256" y="2471796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latin typeface="Calibri Light" pitchFamily="34" charset="0"/>
              </a:rPr>
              <a:t>2.</a:t>
            </a:r>
            <a:endParaRPr lang="cs-CZ" sz="4800" b="1" dirty="0">
              <a:latin typeface="Calibri Light" pitchFamily="34" charset="0"/>
            </a:endParaRPr>
          </a:p>
        </p:txBody>
      </p:sp>
      <p:sp>
        <p:nvSpPr>
          <p:cNvPr id="22" name="Šipka doprava 21"/>
          <p:cNvSpPr/>
          <p:nvPr/>
        </p:nvSpPr>
        <p:spPr>
          <a:xfrm>
            <a:off x="522248" y="2731289"/>
            <a:ext cx="357190" cy="285752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Rectangle 4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36510" y="3898113"/>
            <a:ext cx="3886200" cy="2215991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323807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</a:tabLst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Stiskněte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     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pro začátek měření.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323807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</a:tabLst>
              <a:defRPr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323807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</a:tabLst>
              <a:defRPr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323807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</a:tabLst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Stiskněte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     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pro ukončení měření.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23" name="Rectangle 2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88926" y="3334232"/>
            <a:ext cx="3075907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cs-CZ" sz="3200" b="1" dirty="0" smtClean="0">
                <a:latin typeface="Calibri Light" pitchFamily="34" charset="0"/>
                <a:ea typeface="Verdana Bold" charset="0"/>
                <a:cs typeface="Verdana Bold" charset="0"/>
                <a:sym typeface="Verdana Bold" charset="0"/>
              </a:rPr>
              <a:t>Periodický sběr dat</a:t>
            </a:r>
            <a:endParaRPr lang="en-US" sz="3200" b="1" dirty="0"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8926" y="6184129"/>
            <a:ext cx="35623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8926" y="4612493"/>
            <a:ext cx="35623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46248" y="3898113"/>
            <a:ext cx="2952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46248" y="5398311"/>
            <a:ext cx="2762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ovéPole 28"/>
          <p:cNvSpPr txBox="1"/>
          <p:nvPr/>
        </p:nvSpPr>
        <p:spPr>
          <a:xfrm>
            <a:off x="-28548" y="4160049"/>
            <a:ext cx="689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latin typeface="Calibri Light" pitchFamily="34" charset="0"/>
              </a:rPr>
              <a:t>1.</a:t>
            </a:r>
            <a:endParaRPr lang="cs-CZ" sz="4800" b="1" dirty="0">
              <a:latin typeface="Calibri Light" pitchFamily="34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-28548" y="5731685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latin typeface="Calibri Light" pitchFamily="34" charset="0"/>
              </a:rPr>
              <a:t>2.</a:t>
            </a:r>
            <a:endParaRPr lang="cs-CZ" sz="4800" b="1" dirty="0">
              <a:latin typeface="Calibri Light" pitchFamily="34" charset="0"/>
            </a:endParaRPr>
          </a:p>
        </p:txBody>
      </p:sp>
      <p:sp>
        <p:nvSpPr>
          <p:cNvPr id="31" name="Zástupný symbol pro obsah 2"/>
          <p:cNvSpPr txBox="1">
            <a:spLocks/>
          </p:cNvSpPr>
          <p:nvPr/>
        </p:nvSpPr>
        <p:spPr>
          <a:xfrm>
            <a:off x="7318548" y="288107"/>
            <a:ext cx="4870277" cy="6572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 </a:t>
            </a:r>
            <a:r>
              <a:rPr lang="cs-CZ" sz="3200" dirty="0"/>
              <a:t>Aktivita  1</a:t>
            </a: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</a:endParaRPr>
          </a:p>
        </p:txBody>
      </p:sp>
      <p:sp>
        <p:nvSpPr>
          <p:cNvPr id="34" name="Nadpis 33"/>
          <p:cNvSpPr>
            <a:spLocks noGrp="1"/>
          </p:cNvSpPr>
          <p:nvPr>
            <p:ph type="title"/>
          </p:nvPr>
        </p:nvSpPr>
        <p:spPr>
          <a:xfrm>
            <a:off x="17100" y="509871"/>
            <a:ext cx="3934172" cy="864096"/>
          </a:xfrm>
        </p:spPr>
        <p:txBody>
          <a:bodyPr/>
          <a:lstStyle/>
          <a:p>
            <a:r>
              <a:rPr lang="cs-CZ" dirty="0" smtClean="0"/>
              <a:t>Sběr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882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text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obsah 15"/>
          <p:cNvSpPr>
            <a:spLocks noGrp="1"/>
          </p:cNvSpPr>
          <p:nvPr>
            <p:ph sz="quarter" idx="13"/>
          </p:nvPr>
        </p:nvSpPr>
        <p:spPr>
          <a:xfrm>
            <a:off x="45740" y="1502023"/>
            <a:ext cx="3960440" cy="5040560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cs-CZ" b="1" dirty="0" smtClean="0"/>
              <a:t>Jakou nejvyšší a nejnižší hodnotu koncentrace kyslíku jste naměřili?</a:t>
            </a:r>
          </a:p>
          <a:p>
            <a:pPr marL="514350" indent="-514350">
              <a:buAutoNum type="arabicParenR"/>
            </a:pPr>
            <a:r>
              <a:rPr lang="cs-CZ" b="1" dirty="0" smtClean="0"/>
              <a:t>Vyjádří tuto hodnotu v procentech ( posuneš desetinnou čárku o 4 místa doleva).</a:t>
            </a:r>
          </a:p>
        </p:txBody>
      </p:sp>
      <p:sp>
        <p:nvSpPr>
          <p:cNvPr id="14" name="Nadpis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3971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>
              <a:latin typeface="Calibri Light" pitchFamily="34" charset="0"/>
            </a:endParaRP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smtClean="0">
                <a:latin typeface="Calibri Light" pitchFamily="34" charset="0"/>
                <a:ea typeface="Verdana Bold" charset="0"/>
                <a:cs typeface="Verdana Bold" charset="0"/>
                <a:sym typeface="Verdana Bold" charset="0"/>
              </a:rPr>
              <a:t>Postup měření                         </a:t>
            </a:r>
            <a:r>
              <a:rPr lang="cs-CZ" dirty="0" smtClean="0"/>
              <a:t>Aktivita  2</a:t>
            </a:r>
            <a:r>
              <a:rPr lang="en-US" dirty="0" smtClean="0">
                <a:latin typeface="Calibri Light" pitchFamily="34" charset="0"/>
                <a:cs typeface="Helvetica" charset="0"/>
                <a:sym typeface="Helvetica" charset="0"/>
              </a:rPr>
              <a:t/>
            </a:r>
            <a:br>
              <a:rPr lang="en-US" dirty="0" smtClean="0">
                <a:latin typeface="Calibri Light" pitchFamily="34" charset="0"/>
                <a:cs typeface="Helvetica" charset="0"/>
                <a:sym typeface="Helvetica" charset="0"/>
              </a:rPr>
            </a:br>
            <a:endParaRPr lang="cs-CZ" dirty="0">
              <a:latin typeface="Calibri Light" pitchFamily="34" charset="0"/>
            </a:endParaRPr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3"/>
          </p:nvPr>
        </p:nvSpPr>
        <p:spPr>
          <a:xfrm>
            <a:off x="261764" y="3086199"/>
            <a:ext cx="9793088" cy="3456384"/>
          </a:xfrm>
        </p:spPr>
        <p:txBody>
          <a:bodyPr/>
          <a:lstStyle/>
          <a:p>
            <a:pPr marL="788491" indent="-514350">
              <a:spcBef>
                <a:spcPts val="1499"/>
              </a:spcBef>
              <a:buFont typeface="+mj-lt"/>
              <a:buAutoNum type="arabicPeriod"/>
              <a:tabLst>
                <a:tab pos="19048" algn="l"/>
                <a:tab pos="495234" algn="l"/>
                <a:tab pos="19048" algn="l"/>
                <a:tab pos="495234" algn="l"/>
                <a:tab pos="19048" algn="l"/>
                <a:tab pos="647613" algn="l"/>
                <a:tab pos="19048" algn="l"/>
                <a:tab pos="647613" algn="l"/>
                <a:tab pos="19048" algn="l"/>
                <a:tab pos="647613" algn="l"/>
                <a:tab pos="19048" algn="l"/>
                <a:tab pos="647613" algn="l"/>
              </a:tabLst>
            </a:pPr>
            <a:r>
              <a:rPr lang="cs-CZ" dirty="0" smtClean="0"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Spusťte </a:t>
            </a:r>
            <a:r>
              <a:rPr lang="cs-CZ" dirty="0"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měření</a:t>
            </a:r>
            <a:r>
              <a:rPr lang="cs-CZ" dirty="0" smtClean="0"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.</a:t>
            </a:r>
          </a:p>
          <a:p>
            <a:pPr marL="788491" indent="-514350">
              <a:spcBef>
                <a:spcPts val="1499"/>
              </a:spcBef>
              <a:buFont typeface="+mj-lt"/>
              <a:buAutoNum type="arabicPeriod"/>
              <a:tabLst>
                <a:tab pos="19048" algn="l"/>
                <a:tab pos="495234" algn="l"/>
                <a:tab pos="19048" algn="l"/>
                <a:tab pos="495234" algn="l"/>
                <a:tab pos="19048" algn="l"/>
                <a:tab pos="647613" algn="l"/>
                <a:tab pos="19048" algn="l"/>
                <a:tab pos="647613" algn="l"/>
                <a:tab pos="19048" algn="l"/>
                <a:tab pos="647613" algn="l"/>
                <a:tab pos="19048" algn="l"/>
                <a:tab pos="647613" algn="l"/>
              </a:tabLst>
            </a:pPr>
            <a:r>
              <a:rPr lang="cs-CZ" b="1" dirty="0" smtClean="0"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Po hlubokém nádechu ze sáčku zhluboka vydechni  do sáčku</a:t>
            </a:r>
            <a:r>
              <a:rPr lang="cs-CZ" dirty="0" smtClean="0"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.</a:t>
            </a:r>
            <a:endParaRPr lang="en-US" dirty="0" smtClean="0"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  <a:p>
            <a:pPr marL="788491" indent="-514350">
              <a:spcBef>
                <a:spcPts val="1499"/>
              </a:spcBef>
              <a:buFont typeface="+mj-lt"/>
              <a:buAutoNum type="arabicPeriod"/>
              <a:tabLst>
                <a:tab pos="19048" algn="l"/>
                <a:tab pos="495234" algn="l"/>
                <a:tab pos="19048" algn="l"/>
                <a:tab pos="495234" algn="l"/>
                <a:tab pos="19048" algn="l"/>
                <a:tab pos="647613" algn="l"/>
                <a:tab pos="19048" algn="l"/>
                <a:tab pos="647613" algn="l"/>
                <a:tab pos="19048" algn="l"/>
                <a:tab pos="647613" algn="l"/>
                <a:tab pos="19048" algn="l"/>
                <a:tab pos="647613" algn="l"/>
              </a:tabLst>
            </a:pPr>
            <a:r>
              <a:rPr lang="cs-CZ" dirty="0" smtClean="0"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Sledujte, jak se množství kyslíku mění.</a:t>
            </a:r>
          </a:p>
          <a:p>
            <a:pPr marL="788491" indent="-514350">
              <a:spcBef>
                <a:spcPts val="1499"/>
              </a:spcBef>
              <a:buFont typeface="+mj-lt"/>
              <a:buAutoNum type="arabicPeriod"/>
              <a:tabLst>
                <a:tab pos="19048" algn="l"/>
                <a:tab pos="495234" algn="l"/>
                <a:tab pos="19048" algn="l"/>
                <a:tab pos="495234" algn="l"/>
                <a:tab pos="19048" algn="l"/>
                <a:tab pos="647613" algn="l"/>
                <a:tab pos="19048" algn="l"/>
                <a:tab pos="647613" algn="l"/>
                <a:tab pos="19048" algn="l"/>
                <a:tab pos="647613" algn="l"/>
                <a:tab pos="19048" algn="l"/>
                <a:tab pos="647613" algn="l"/>
              </a:tabLst>
            </a:pPr>
            <a:r>
              <a:rPr lang="cs-CZ" dirty="0" smtClean="0"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Měření ukončete ve chvíli, kdy se měřená hodnota ustálí.</a:t>
            </a:r>
            <a:endParaRPr lang="en-US" dirty="0" smtClean="0"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14"/>
          </p:nvPr>
        </p:nvSpPr>
        <p:spPr>
          <a:xfrm>
            <a:off x="261764" y="2006079"/>
            <a:ext cx="10225136" cy="936104"/>
          </a:xfrm>
        </p:spPr>
        <p:txBody>
          <a:bodyPr/>
          <a:lstStyle/>
          <a:p>
            <a:pPr lvl="0"/>
            <a:r>
              <a:rPr lang="cs-CZ" dirty="0" smtClean="0"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Během experimentu (teď ještě ne, až dostanete pokyn ;-)  budete postupovat takto:</a:t>
            </a:r>
            <a:endParaRPr lang="en-US" dirty="0" smtClean="0"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  <a:p>
            <a:endParaRPr lang="cs-CZ" dirty="0">
              <a:latin typeface="Calibri Light" pitchFamily="34" charset="0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0"/>
            <a:r>
              <a:rPr lang="cs-CZ" dirty="0" smtClean="0">
                <a:latin typeface="Calibri Light" pitchFamily="34" charset="0"/>
                <a:ea typeface="Verdana Bold" charset="0"/>
                <a:cs typeface="Verdana Bold" charset="0"/>
                <a:sym typeface="Verdana Bold" charset="0"/>
              </a:rPr>
              <a:t>Práce s materiálem a vybavením</a:t>
            </a:r>
            <a:endParaRPr lang="en-US" dirty="0" smtClean="0">
              <a:latin typeface="Calibri Light" pitchFamily="34" charset="0"/>
              <a:cs typeface="Helvetica" charset="0"/>
              <a:sym typeface="Helvetica" charset="0"/>
            </a:endParaRPr>
          </a:p>
          <a:p>
            <a:endParaRPr lang="cs-CZ"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56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08132" y="1878799"/>
            <a:ext cx="18859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810" y="2588413"/>
            <a:ext cx="31813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93620" y="1310152"/>
            <a:ext cx="3827266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cs-CZ" sz="3200" b="1" dirty="0" smtClean="0">
                <a:latin typeface="Calibri Light" pitchFamily="34" charset="0"/>
                <a:ea typeface="Verdana" charset="0"/>
                <a:cs typeface="Verdana" charset="0"/>
                <a:sym typeface="Verdana Bold" charset="0"/>
              </a:rPr>
              <a:t>Zvolte periodický režim </a:t>
            </a:r>
            <a:endParaRPr lang="en-US" sz="3200" b="1" dirty="0"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-49256" y="1659719"/>
            <a:ext cx="689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latin typeface="Calibri Light" pitchFamily="34" charset="0"/>
              </a:rPr>
              <a:t>1.</a:t>
            </a:r>
            <a:endParaRPr lang="cs-CZ" sz="4800" b="1" dirty="0">
              <a:latin typeface="Calibri Light" pitchFamily="34" charset="0"/>
            </a:endParaRPr>
          </a:p>
        </p:txBody>
      </p:sp>
      <p:sp>
        <p:nvSpPr>
          <p:cNvPr id="20" name="Šipka doprava 19"/>
          <p:cNvSpPr/>
          <p:nvPr/>
        </p:nvSpPr>
        <p:spPr>
          <a:xfrm>
            <a:off x="665124" y="1945471"/>
            <a:ext cx="2500330" cy="285752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-49256" y="2471796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latin typeface="Calibri Light" pitchFamily="34" charset="0"/>
              </a:rPr>
              <a:t>2.</a:t>
            </a:r>
            <a:endParaRPr lang="cs-CZ" sz="4800" b="1" dirty="0">
              <a:latin typeface="Calibri Light" pitchFamily="34" charset="0"/>
            </a:endParaRPr>
          </a:p>
        </p:txBody>
      </p:sp>
      <p:sp>
        <p:nvSpPr>
          <p:cNvPr id="22" name="Šipka doprava 21"/>
          <p:cNvSpPr/>
          <p:nvPr/>
        </p:nvSpPr>
        <p:spPr>
          <a:xfrm>
            <a:off x="522248" y="2731289"/>
            <a:ext cx="357190" cy="285752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Rectangle 4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36510" y="3898113"/>
            <a:ext cx="3886200" cy="2215991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323807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</a:tabLst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Stiskněte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     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pro začátek měření.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323807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</a:tabLst>
              <a:defRPr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323807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</a:tabLst>
              <a:defRPr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323807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</a:tabLst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Stiskněte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     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pro ukončení měření.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23" name="Rectangle 2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88926" y="3334232"/>
            <a:ext cx="3075907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cs-CZ" sz="3200" b="1" dirty="0" smtClean="0">
                <a:latin typeface="Calibri Light" pitchFamily="34" charset="0"/>
                <a:ea typeface="Verdana Bold" charset="0"/>
                <a:cs typeface="Verdana Bold" charset="0"/>
                <a:sym typeface="Verdana Bold" charset="0"/>
              </a:rPr>
              <a:t>Periodický sběr dat</a:t>
            </a:r>
            <a:endParaRPr lang="en-US" sz="3200" b="1" dirty="0"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8926" y="6184129"/>
            <a:ext cx="35623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8926" y="4612493"/>
            <a:ext cx="35623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46248" y="3898113"/>
            <a:ext cx="2952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46248" y="5398311"/>
            <a:ext cx="2762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ovéPole 28"/>
          <p:cNvSpPr txBox="1"/>
          <p:nvPr/>
        </p:nvSpPr>
        <p:spPr>
          <a:xfrm>
            <a:off x="-28548" y="4160049"/>
            <a:ext cx="689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latin typeface="Calibri Light" pitchFamily="34" charset="0"/>
              </a:rPr>
              <a:t>1.</a:t>
            </a:r>
            <a:endParaRPr lang="cs-CZ" sz="4800" b="1" dirty="0">
              <a:latin typeface="Calibri Light" pitchFamily="34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-28548" y="5731685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latin typeface="Calibri Light" pitchFamily="34" charset="0"/>
              </a:rPr>
              <a:t>2.</a:t>
            </a:r>
            <a:endParaRPr lang="cs-CZ" sz="4800" b="1" dirty="0">
              <a:latin typeface="Calibri Light" pitchFamily="34" charset="0"/>
            </a:endParaRPr>
          </a:p>
        </p:txBody>
      </p:sp>
      <p:sp>
        <p:nvSpPr>
          <p:cNvPr id="31" name="Zástupný symbol pro obsah 2"/>
          <p:cNvSpPr txBox="1">
            <a:spLocks/>
          </p:cNvSpPr>
          <p:nvPr/>
        </p:nvSpPr>
        <p:spPr>
          <a:xfrm>
            <a:off x="8023248" y="288107"/>
            <a:ext cx="4165577" cy="6572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cs-CZ" sz="3200" dirty="0"/>
              <a:t>Aktivita  </a:t>
            </a:r>
            <a:r>
              <a:rPr lang="cs-CZ" sz="3200" dirty="0" smtClean="0"/>
              <a:t>2</a:t>
            </a: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</a:endParaRPr>
          </a:p>
        </p:txBody>
      </p:sp>
      <p:sp>
        <p:nvSpPr>
          <p:cNvPr id="34" name="Nadpis 33"/>
          <p:cNvSpPr>
            <a:spLocks noGrp="1"/>
          </p:cNvSpPr>
          <p:nvPr>
            <p:ph type="title"/>
          </p:nvPr>
        </p:nvSpPr>
        <p:spPr>
          <a:xfrm>
            <a:off x="17100" y="509871"/>
            <a:ext cx="3934172" cy="864096"/>
          </a:xfrm>
        </p:spPr>
        <p:txBody>
          <a:bodyPr/>
          <a:lstStyle/>
          <a:p>
            <a:r>
              <a:rPr lang="cs-CZ" dirty="0" smtClean="0"/>
              <a:t>Sběr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6901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text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obsah 1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cs-CZ" b="1" dirty="0" smtClean="0"/>
              <a:t>Jakou nejvyšší a nejnižší hodnotu koncentrace kyslíku jste naměřili?</a:t>
            </a:r>
          </a:p>
          <a:p>
            <a:pPr marL="514350" indent="-514350">
              <a:buAutoNum type="arabicParenR"/>
            </a:pPr>
            <a:r>
              <a:rPr lang="cs-CZ" b="1" dirty="0" smtClean="0"/>
              <a:t>Vyjádří tuto hodnotu v procentech ( posuneš desetinnou čárku o 4 místa doleva).</a:t>
            </a:r>
          </a:p>
        </p:txBody>
      </p:sp>
      <p:sp>
        <p:nvSpPr>
          <p:cNvPr id="14" name="Nadpis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2428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>
              <a:latin typeface="Calibri Light" pitchFamily="34" charset="0"/>
            </a:endParaRP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smtClean="0">
                <a:latin typeface="Calibri Light" pitchFamily="34" charset="0"/>
                <a:ea typeface="Verdana Bold" charset="0"/>
                <a:cs typeface="Verdana Bold" charset="0"/>
                <a:sym typeface="Verdana Bold" charset="0"/>
              </a:rPr>
              <a:t>Postup měření                         </a:t>
            </a:r>
            <a:r>
              <a:rPr lang="cs-CZ" dirty="0" smtClean="0"/>
              <a:t>Aktivita  3</a:t>
            </a:r>
            <a:r>
              <a:rPr lang="en-US" dirty="0" smtClean="0">
                <a:latin typeface="Calibri Light" pitchFamily="34" charset="0"/>
                <a:cs typeface="Helvetica" charset="0"/>
                <a:sym typeface="Helvetica" charset="0"/>
              </a:rPr>
              <a:t/>
            </a:r>
            <a:br>
              <a:rPr lang="en-US" dirty="0" smtClean="0">
                <a:latin typeface="Calibri Light" pitchFamily="34" charset="0"/>
                <a:cs typeface="Helvetica" charset="0"/>
                <a:sym typeface="Helvetica" charset="0"/>
              </a:rPr>
            </a:br>
            <a:endParaRPr lang="cs-CZ" dirty="0">
              <a:latin typeface="Calibri Light" pitchFamily="34" charset="0"/>
            </a:endParaRPr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3"/>
          </p:nvPr>
        </p:nvSpPr>
        <p:spPr>
          <a:xfrm>
            <a:off x="261764" y="2438127"/>
            <a:ext cx="9793088" cy="4310336"/>
          </a:xfrm>
        </p:spPr>
        <p:txBody>
          <a:bodyPr/>
          <a:lstStyle/>
          <a:p>
            <a:pPr marL="788491" indent="-514350">
              <a:spcBef>
                <a:spcPts val="1499"/>
              </a:spcBef>
              <a:buFont typeface="+mj-lt"/>
              <a:buAutoNum type="arabicPeriod"/>
              <a:tabLst>
                <a:tab pos="19048" algn="l"/>
                <a:tab pos="495234" algn="l"/>
                <a:tab pos="19048" algn="l"/>
                <a:tab pos="495234" algn="l"/>
                <a:tab pos="19048" algn="l"/>
                <a:tab pos="647613" algn="l"/>
                <a:tab pos="19048" algn="l"/>
                <a:tab pos="647613" algn="l"/>
                <a:tab pos="19048" algn="l"/>
                <a:tab pos="647613" algn="l"/>
                <a:tab pos="19048" algn="l"/>
                <a:tab pos="647613" algn="l"/>
              </a:tabLst>
            </a:pPr>
            <a:r>
              <a:rPr lang="cs-CZ" dirty="0" smtClean="0"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Spusťte měření.</a:t>
            </a:r>
          </a:p>
          <a:p>
            <a:pPr marL="788491" indent="-514350">
              <a:spcBef>
                <a:spcPts val="1499"/>
              </a:spcBef>
              <a:buFont typeface="+mj-lt"/>
              <a:buAutoNum type="arabicPeriod"/>
              <a:tabLst>
                <a:tab pos="19048" algn="l"/>
                <a:tab pos="495234" algn="l"/>
                <a:tab pos="19048" algn="l"/>
                <a:tab pos="495234" algn="l"/>
                <a:tab pos="19048" algn="l"/>
                <a:tab pos="647613" algn="l"/>
                <a:tab pos="19048" algn="l"/>
                <a:tab pos="647613" algn="l"/>
                <a:tab pos="19048" algn="l"/>
                <a:tab pos="647613" algn="l"/>
                <a:tab pos="19048" algn="l"/>
                <a:tab pos="647613" algn="l"/>
              </a:tabLst>
            </a:pPr>
            <a:r>
              <a:rPr lang="cs-CZ" b="1" dirty="0" smtClean="0"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Zhluboka se nadechni vzduchu ze sáčku, pokus se co nejdéle zadržet dech a teprve potom vydechni do sáčku.</a:t>
            </a:r>
            <a:endParaRPr lang="en-US" dirty="0" smtClean="0"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  <a:p>
            <a:pPr marL="788491" indent="-514350">
              <a:spcBef>
                <a:spcPts val="1499"/>
              </a:spcBef>
              <a:buFont typeface="+mj-lt"/>
              <a:buAutoNum type="arabicPeriod"/>
              <a:tabLst>
                <a:tab pos="19048" algn="l"/>
                <a:tab pos="495234" algn="l"/>
                <a:tab pos="19048" algn="l"/>
                <a:tab pos="495234" algn="l"/>
                <a:tab pos="19048" algn="l"/>
                <a:tab pos="647613" algn="l"/>
                <a:tab pos="19048" algn="l"/>
                <a:tab pos="647613" algn="l"/>
                <a:tab pos="19048" algn="l"/>
                <a:tab pos="647613" algn="l"/>
                <a:tab pos="19048" algn="l"/>
                <a:tab pos="647613" algn="l"/>
              </a:tabLst>
            </a:pPr>
            <a:r>
              <a:rPr lang="cs-CZ" dirty="0" smtClean="0"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Sledujte, jak se množství kyslíku mění.</a:t>
            </a:r>
          </a:p>
          <a:p>
            <a:pPr marL="788491" indent="-514350">
              <a:spcBef>
                <a:spcPts val="1499"/>
              </a:spcBef>
              <a:buFont typeface="+mj-lt"/>
              <a:buAutoNum type="arabicPeriod"/>
              <a:tabLst>
                <a:tab pos="19048" algn="l"/>
                <a:tab pos="495234" algn="l"/>
                <a:tab pos="19048" algn="l"/>
                <a:tab pos="495234" algn="l"/>
                <a:tab pos="19048" algn="l"/>
                <a:tab pos="647613" algn="l"/>
                <a:tab pos="19048" algn="l"/>
                <a:tab pos="647613" algn="l"/>
                <a:tab pos="19048" algn="l"/>
                <a:tab pos="647613" algn="l"/>
                <a:tab pos="19048" algn="l"/>
                <a:tab pos="647613" algn="l"/>
              </a:tabLst>
            </a:pPr>
            <a:r>
              <a:rPr lang="cs-CZ" dirty="0" smtClean="0"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Měření ukončete ve chvíli, kdy se měřená hodnota ustálí.</a:t>
            </a:r>
            <a:endParaRPr lang="en-US" dirty="0" smtClean="0"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14"/>
          </p:nvPr>
        </p:nvSpPr>
        <p:spPr>
          <a:xfrm>
            <a:off x="261764" y="1646039"/>
            <a:ext cx="10225136" cy="720080"/>
          </a:xfrm>
        </p:spPr>
        <p:txBody>
          <a:bodyPr/>
          <a:lstStyle/>
          <a:p>
            <a:pPr lvl="0"/>
            <a:r>
              <a:rPr lang="cs-CZ" dirty="0" smtClean="0"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Během experimentu (teď ještě ne, až dostanete pokyn ;-)  budete postupovat takto:</a:t>
            </a:r>
            <a:endParaRPr lang="en-US" dirty="0" smtClean="0"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  <a:p>
            <a:endParaRPr lang="cs-CZ" dirty="0">
              <a:latin typeface="Calibri Light" pitchFamily="34" charset="0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sz="quarter" idx="15"/>
          </p:nvPr>
        </p:nvSpPr>
        <p:spPr>
          <a:xfrm>
            <a:off x="261764" y="1141983"/>
            <a:ext cx="9793088" cy="576064"/>
          </a:xfrm>
        </p:spPr>
        <p:txBody>
          <a:bodyPr/>
          <a:lstStyle/>
          <a:p>
            <a:pPr lvl="0"/>
            <a:r>
              <a:rPr lang="cs-CZ" dirty="0" smtClean="0">
                <a:latin typeface="Calibri Light" pitchFamily="34" charset="0"/>
                <a:ea typeface="Verdana Bold" charset="0"/>
                <a:cs typeface="Verdana Bold" charset="0"/>
                <a:sym typeface="Verdana Bold" charset="0"/>
              </a:rPr>
              <a:t>Práce s materiálem a vybavením</a:t>
            </a:r>
            <a:endParaRPr lang="en-US" dirty="0" smtClean="0">
              <a:latin typeface="Calibri Light" pitchFamily="34" charset="0"/>
              <a:cs typeface="Helvetica" charset="0"/>
              <a:sym typeface="Helvetica" charset="0"/>
            </a:endParaRPr>
          </a:p>
          <a:p>
            <a:endParaRPr lang="cs-CZ"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995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08132" y="1878799"/>
            <a:ext cx="18859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810" y="2588413"/>
            <a:ext cx="31813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93620" y="1310152"/>
            <a:ext cx="3827266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cs-CZ" sz="3200" b="1" dirty="0" smtClean="0">
                <a:latin typeface="Calibri Light" pitchFamily="34" charset="0"/>
                <a:ea typeface="Verdana" charset="0"/>
                <a:cs typeface="Verdana" charset="0"/>
                <a:sym typeface="Verdana Bold" charset="0"/>
              </a:rPr>
              <a:t>Zvolte periodický režim </a:t>
            </a:r>
            <a:endParaRPr lang="en-US" sz="3200" b="1" dirty="0"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-49256" y="1659719"/>
            <a:ext cx="689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latin typeface="Calibri Light" pitchFamily="34" charset="0"/>
              </a:rPr>
              <a:t>1.</a:t>
            </a:r>
            <a:endParaRPr lang="cs-CZ" sz="4800" b="1" dirty="0">
              <a:latin typeface="Calibri Light" pitchFamily="34" charset="0"/>
            </a:endParaRPr>
          </a:p>
        </p:txBody>
      </p:sp>
      <p:sp>
        <p:nvSpPr>
          <p:cNvPr id="20" name="Šipka doprava 19"/>
          <p:cNvSpPr/>
          <p:nvPr/>
        </p:nvSpPr>
        <p:spPr>
          <a:xfrm>
            <a:off x="665124" y="1945471"/>
            <a:ext cx="2500330" cy="285752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-49256" y="2471796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latin typeface="Calibri Light" pitchFamily="34" charset="0"/>
              </a:rPr>
              <a:t>2.</a:t>
            </a:r>
            <a:endParaRPr lang="cs-CZ" sz="4800" b="1" dirty="0">
              <a:latin typeface="Calibri Light" pitchFamily="34" charset="0"/>
            </a:endParaRPr>
          </a:p>
        </p:txBody>
      </p:sp>
      <p:sp>
        <p:nvSpPr>
          <p:cNvPr id="22" name="Šipka doprava 21"/>
          <p:cNvSpPr/>
          <p:nvPr/>
        </p:nvSpPr>
        <p:spPr>
          <a:xfrm>
            <a:off x="522248" y="2731289"/>
            <a:ext cx="357190" cy="285752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Rectangle 4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36510" y="3898113"/>
            <a:ext cx="3886200" cy="2215991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323807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</a:tabLst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Stiskněte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     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pro začátek měření.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323807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</a:tabLst>
              <a:defRPr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323807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</a:tabLst>
              <a:defRPr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323807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</a:tabLst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Stiskněte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     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pro ukončení měření.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23" name="Rectangle 2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88926" y="3334232"/>
            <a:ext cx="3075907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cs-CZ" sz="3200" b="1" dirty="0" smtClean="0">
                <a:latin typeface="Calibri Light" pitchFamily="34" charset="0"/>
                <a:ea typeface="Verdana Bold" charset="0"/>
                <a:cs typeface="Verdana Bold" charset="0"/>
                <a:sym typeface="Verdana Bold" charset="0"/>
              </a:rPr>
              <a:t>Periodický sběr dat</a:t>
            </a:r>
            <a:endParaRPr lang="en-US" sz="3200" b="1" dirty="0"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8926" y="6184129"/>
            <a:ext cx="35623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8926" y="4612493"/>
            <a:ext cx="35623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46248" y="3898113"/>
            <a:ext cx="2952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46248" y="5398311"/>
            <a:ext cx="2762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ovéPole 28"/>
          <p:cNvSpPr txBox="1"/>
          <p:nvPr/>
        </p:nvSpPr>
        <p:spPr>
          <a:xfrm>
            <a:off x="-28548" y="4160049"/>
            <a:ext cx="689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latin typeface="Calibri Light" pitchFamily="34" charset="0"/>
              </a:rPr>
              <a:t>1.</a:t>
            </a:r>
            <a:endParaRPr lang="cs-CZ" sz="4800" b="1" dirty="0">
              <a:latin typeface="Calibri Light" pitchFamily="34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-28548" y="5731685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latin typeface="Calibri Light" pitchFamily="34" charset="0"/>
              </a:rPr>
              <a:t>2.</a:t>
            </a:r>
            <a:endParaRPr lang="cs-CZ" sz="4800" b="1" dirty="0">
              <a:latin typeface="Calibri Light" pitchFamily="34" charset="0"/>
            </a:endParaRPr>
          </a:p>
        </p:txBody>
      </p:sp>
      <p:sp>
        <p:nvSpPr>
          <p:cNvPr id="31" name="Zástupný symbol pro obsah 2"/>
          <p:cNvSpPr txBox="1">
            <a:spLocks/>
          </p:cNvSpPr>
          <p:nvPr/>
        </p:nvSpPr>
        <p:spPr>
          <a:xfrm>
            <a:off x="8023248" y="288107"/>
            <a:ext cx="4165577" cy="6572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cs-CZ" sz="3200" dirty="0"/>
              <a:t>Aktivita  3</a:t>
            </a: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</a:endParaRPr>
          </a:p>
        </p:txBody>
      </p:sp>
      <p:sp>
        <p:nvSpPr>
          <p:cNvPr id="34" name="Nadpis 33"/>
          <p:cNvSpPr>
            <a:spLocks noGrp="1"/>
          </p:cNvSpPr>
          <p:nvPr>
            <p:ph type="title"/>
          </p:nvPr>
        </p:nvSpPr>
        <p:spPr>
          <a:xfrm>
            <a:off x="17100" y="509871"/>
            <a:ext cx="3934172" cy="864096"/>
          </a:xfrm>
        </p:spPr>
        <p:txBody>
          <a:bodyPr/>
          <a:lstStyle/>
          <a:p>
            <a:r>
              <a:rPr lang="cs-CZ" dirty="0" smtClean="0"/>
              <a:t>Sběr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0410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text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obsah 1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cs-CZ" b="1" dirty="0" smtClean="0"/>
              <a:t>Jakou nejvyšší a nejnižší hodnotu koncentrace kyslíku jste naměřili?</a:t>
            </a:r>
          </a:p>
          <a:p>
            <a:pPr marL="514350" indent="-514350">
              <a:buAutoNum type="arabicParenR"/>
            </a:pPr>
            <a:r>
              <a:rPr lang="cs-CZ" b="1" dirty="0" smtClean="0"/>
              <a:t>Vyjádří tuto hodnotu v procentech ( posuneš desetinnou čárku o 4 místa doleva).</a:t>
            </a:r>
          </a:p>
        </p:txBody>
      </p:sp>
      <p:sp>
        <p:nvSpPr>
          <p:cNvPr id="14" name="Nadpis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dat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>
              <a:latin typeface="Calibri Light" pitchFamily="34" charset="0"/>
            </a:endParaRP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smtClean="0">
                <a:latin typeface="Calibri Light" pitchFamily="34" charset="0"/>
                <a:ea typeface="Verdana Bold" charset="0"/>
                <a:cs typeface="Verdana Bold" charset="0"/>
                <a:sym typeface="Verdana Bold" charset="0"/>
              </a:rPr>
              <a:t>Postup měření                         </a:t>
            </a:r>
            <a:r>
              <a:rPr lang="cs-CZ" dirty="0" smtClean="0"/>
              <a:t>Aktivita  4</a:t>
            </a:r>
            <a:r>
              <a:rPr lang="en-US" dirty="0" smtClean="0">
                <a:latin typeface="Calibri Light" pitchFamily="34" charset="0"/>
                <a:cs typeface="Helvetica" charset="0"/>
                <a:sym typeface="Helvetica" charset="0"/>
              </a:rPr>
              <a:t/>
            </a:r>
            <a:br>
              <a:rPr lang="en-US" dirty="0" smtClean="0">
                <a:latin typeface="Calibri Light" pitchFamily="34" charset="0"/>
                <a:cs typeface="Helvetica" charset="0"/>
                <a:sym typeface="Helvetica" charset="0"/>
              </a:rPr>
            </a:br>
            <a:endParaRPr lang="cs-CZ" dirty="0">
              <a:latin typeface="Calibri Light" pitchFamily="34" charset="0"/>
            </a:endParaRPr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3"/>
          </p:nvPr>
        </p:nvSpPr>
        <p:spPr>
          <a:xfrm>
            <a:off x="261764" y="2870175"/>
            <a:ext cx="9793088" cy="3672408"/>
          </a:xfrm>
        </p:spPr>
        <p:txBody>
          <a:bodyPr/>
          <a:lstStyle/>
          <a:p>
            <a:pPr marL="274141">
              <a:spcBef>
                <a:spcPts val="1499"/>
              </a:spcBef>
              <a:tabLst>
                <a:tab pos="19048" algn="l"/>
                <a:tab pos="495234" algn="l"/>
                <a:tab pos="19048" algn="l"/>
                <a:tab pos="495234" algn="l"/>
                <a:tab pos="19048" algn="l"/>
                <a:tab pos="647613" algn="l"/>
                <a:tab pos="19048" algn="l"/>
                <a:tab pos="647613" algn="l"/>
                <a:tab pos="19048" algn="l"/>
                <a:tab pos="647613" algn="l"/>
                <a:tab pos="19048" algn="l"/>
                <a:tab pos="647613" algn="l"/>
              </a:tabLst>
            </a:pPr>
            <a:endParaRPr lang="en-US" dirty="0" smtClean="0"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  <a:p>
            <a:pPr marL="788491" indent="-514350">
              <a:spcBef>
                <a:spcPts val="1499"/>
              </a:spcBef>
              <a:buFont typeface="+mj-lt"/>
              <a:buAutoNum type="arabicPeriod"/>
              <a:tabLst>
                <a:tab pos="19048" algn="l"/>
                <a:tab pos="495234" algn="l"/>
                <a:tab pos="19048" algn="l"/>
                <a:tab pos="495234" algn="l"/>
                <a:tab pos="19048" algn="l"/>
                <a:tab pos="647613" algn="l"/>
                <a:tab pos="19048" algn="l"/>
                <a:tab pos="647613" algn="l"/>
                <a:tab pos="19048" algn="l"/>
                <a:tab pos="647613" algn="l"/>
                <a:tab pos="19048" algn="l"/>
                <a:tab pos="647613" algn="l"/>
              </a:tabLst>
            </a:pPr>
            <a:r>
              <a:rPr lang="cs-CZ" dirty="0"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Spusťte měření</a:t>
            </a:r>
            <a:r>
              <a:rPr lang="cs-CZ" dirty="0" smtClean="0"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.</a:t>
            </a:r>
          </a:p>
          <a:p>
            <a:pPr marL="788491" indent="-514350">
              <a:spcBef>
                <a:spcPts val="1499"/>
              </a:spcBef>
              <a:buFont typeface="+mj-lt"/>
              <a:buAutoNum type="arabicPeriod"/>
              <a:tabLst>
                <a:tab pos="19048" algn="l"/>
                <a:tab pos="495234" algn="l"/>
                <a:tab pos="19048" algn="l"/>
                <a:tab pos="495234" algn="l"/>
                <a:tab pos="19048" algn="l"/>
                <a:tab pos="647613" algn="l"/>
                <a:tab pos="19048" algn="l"/>
                <a:tab pos="647613" algn="l"/>
                <a:tab pos="19048" algn="l"/>
                <a:tab pos="647613" algn="l"/>
                <a:tab pos="19048" algn="l"/>
                <a:tab pos="647613" algn="l"/>
              </a:tabLst>
            </a:pPr>
            <a:r>
              <a:rPr lang="cs-CZ" b="1" dirty="0" smtClean="0"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Třikrát za sebou vdechuj a vydechuj vzduch ze sáčku.</a:t>
            </a:r>
            <a:endParaRPr lang="en-US" dirty="0" smtClean="0"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  <a:p>
            <a:pPr marL="788491" indent="-514350">
              <a:spcBef>
                <a:spcPts val="1499"/>
              </a:spcBef>
              <a:buFont typeface="+mj-lt"/>
              <a:buAutoNum type="arabicPeriod"/>
              <a:tabLst>
                <a:tab pos="19048" algn="l"/>
                <a:tab pos="495234" algn="l"/>
                <a:tab pos="19048" algn="l"/>
                <a:tab pos="495234" algn="l"/>
                <a:tab pos="19048" algn="l"/>
                <a:tab pos="647613" algn="l"/>
                <a:tab pos="19048" algn="l"/>
                <a:tab pos="647613" algn="l"/>
                <a:tab pos="19048" algn="l"/>
                <a:tab pos="647613" algn="l"/>
                <a:tab pos="19048" algn="l"/>
                <a:tab pos="647613" algn="l"/>
              </a:tabLst>
            </a:pPr>
            <a:r>
              <a:rPr lang="cs-CZ" dirty="0" smtClean="0"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Sledujte, jak se množství kyslíku mění.</a:t>
            </a:r>
          </a:p>
          <a:p>
            <a:pPr marL="788491" indent="-514350">
              <a:spcBef>
                <a:spcPts val="1499"/>
              </a:spcBef>
              <a:buFont typeface="+mj-lt"/>
              <a:buAutoNum type="arabicPeriod"/>
              <a:tabLst>
                <a:tab pos="19048" algn="l"/>
                <a:tab pos="495234" algn="l"/>
                <a:tab pos="19048" algn="l"/>
                <a:tab pos="495234" algn="l"/>
                <a:tab pos="19048" algn="l"/>
                <a:tab pos="647613" algn="l"/>
                <a:tab pos="19048" algn="l"/>
                <a:tab pos="647613" algn="l"/>
                <a:tab pos="19048" algn="l"/>
                <a:tab pos="647613" algn="l"/>
                <a:tab pos="19048" algn="l"/>
                <a:tab pos="647613" algn="l"/>
              </a:tabLst>
            </a:pPr>
            <a:r>
              <a:rPr lang="cs-CZ" dirty="0" smtClean="0"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Měření ukončete ve chvíli, kdy se měřená hodnota ustálí.</a:t>
            </a:r>
            <a:endParaRPr lang="en-US" dirty="0" smtClean="0"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14"/>
          </p:nvPr>
        </p:nvSpPr>
        <p:spPr>
          <a:xfrm>
            <a:off x="261764" y="2006079"/>
            <a:ext cx="10225136" cy="936104"/>
          </a:xfrm>
        </p:spPr>
        <p:txBody>
          <a:bodyPr/>
          <a:lstStyle/>
          <a:p>
            <a:pPr lvl="0"/>
            <a:r>
              <a:rPr lang="cs-CZ" dirty="0" smtClean="0"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Během experimentu (teď ještě ne, až dostanete pokyn ;-)  budete postupovat takto:</a:t>
            </a:r>
            <a:endParaRPr lang="en-US" dirty="0" smtClean="0"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  <a:p>
            <a:endParaRPr lang="cs-CZ" dirty="0">
              <a:latin typeface="Calibri Light" pitchFamily="34" charset="0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0"/>
            <a:r>
              <a:rPr lang="cs-CZ" dirty="0" smtClean="0">
                <a:latin typeface="Calibri Light" pitchFamily="34" charset="0"/>
                <a:ea typeface="Verdana Bold" charset="0"/>
                <a:cs typeface="Verdana Bold" charset="0"/>
                <a:sym typeface="Verdana Bold" charset="0"/>
              </a:rPr>
              <a:t>Práce s materiálem a vybavením</a:t>
            </a:r>
            <a:endParaRPr lang="en-US" dirty="0" smtClean="0">
              <a:latin typeface="Calibri Light" pitchFamily="34" charset="0"/>
              <a:cs typeface="Helvetica" charset="0"/>
              <a:sym typeface="Helvetica" charset="0"/>
            </a:endParaRPr>
          </a:p>
          <a:p>
            <a:endParaRPr lang="cs-CZ"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24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08132" y="1878799"/>
            <a:ext cx="18859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810" y="2588413"/>
            <a:ext cx="31813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93620" y="1310152"/>
            <a:ext cx="3827266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cs-CZ" sz="3200" b="1" dirty="0" smtClean="0">
                <a:latin typeface="Calibri Light" pitchFamily="34" charset="0"/>
                <a:ea typeface="Verdana" charset="0"/>
                <a:cs typeface="Verdana" charset="0"/>
                <a:sym typeface="Verdana Bold" charset="0"/>
              </a:rPr>
              <a:t>Zvolte periodický režim </a:t>
            </a:r>
            <a:endParaRPr lang="en-US" sz="3200" b="1" dirty="0"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-49256" y="1659719"/>
            <a:ext cx="689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latin typeface="Calibri Light" pitchFamily="34" charset="0"/>
              </a:rPr>
              <a:t>1.</a:t>
            </a:r>
            <a:endParaRPr lang="cs-CZ" sz="4800" b="1" dirty="0">
              <a:latin typeface="Calibri Light" pitchFamily="34" charset="0"/>
            </a:endParaRPr>
          </a:p>
        </p:txBody>
      </p:sp>
      <p:sp>
        <p:nvSpPr>
          <p:cNvPr id="20" name="Šipka doprava 19"/>
          <p:cNvSpPr/>
          <p:nvPr/>
        </p:nvSpPr>
        <p:spPr>
          <a:xfrm>
            <a:off x="665124" y="1945471"/>
            <a:ext cx="2500330" cy="285752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-49256" y="2471796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latin typeface="Calibri Light" pitchFamily="34" charset="0"/>
              </a:rPr>
              <a:t>2.</a:t>
            </a:r>
            <a:endParaRPr lang="cs-CZ" sz="4800" b="1" dirty="0">
              <a:latin typeface="Calibri Light" pitchFamily="34" charset="0"/>
            </a:endParaRPr>
          </a:p>
        </p:txBody>
      </p:sp>
      <p:sp>
        <p:nvSpPr>
          <p:cNvPr id="22" name="Šipka doprava 21"/>
          <p:cNvSpPr/>
          <p:nvPr/>
        </p:nvSpPr>
        <p:spPr>
          <a:xfrm>
            <a:off x="522248" y="2731289"/>
            <a:ext cx="357190" cy="285752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Rectangle 4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36510" y="3898113"/>
            <a:ext cx="3886200" cy="2215991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323807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</a:tabLst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Stiskněte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     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pro začátek měření.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323807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</a:tabLst>
              <a:defRPr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323807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</a:tabLst>
              <a:defRPr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323807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</a:tabLst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Stiskněte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     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pro ukončení měření.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23" name="Rectangle 2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88926" y="3334232"/>
            <a:ext cx="3075907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cs-CZ" sz="3200" b="1" dirty="0" smtClean="0">
                <a:latin typeface="Calibri Light" pitchFamily="34" charset="0"/>
                <a:ea typeface="Verdana Bold" charset="0"/>
                <a:cs typeface="Verdana Bold" charset="0"/>
                <a:sym typeface="Verdana Bold" charset="0"/>
              </a:rPr>
              <a:t>Periodický sběr dat</a:t>
            </a:r>
            <a:endParaRPr lang="en-US" sz="3200" b="1" dirty="0"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8926" y="6184129"/>
            <a:ext cx="35623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8926" y="4612493"/>
            <a:ext cx="35623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46248" y="3898113"/>
            <a:ext cx="2952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46248" y="5398311"/>
            <a:ext cx="2762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ovéPole 28"/>
          <p:cNvSpPr txBox="1"/>
          <p:nvPr/>
        </p:nvSpPr>
        <p:spPr>
          <a:xfrm>
            <a:off x="-28548" y="4160049"/>
            <a:ext cx="689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latin typeface="Calibri Light" pitchFamily="34" charset="0"/>
              </a:rPr>
              <a:t>1.</a:t>
            </a:r>
            <a:endParaRPr lang="cs-CZ" sz="4800" b="1" dirty="0">
              <a:latin typeface="Calibri Light" pitchFamily="34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-28548" y="5731685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latin typeface="Calibri Light" pitchFamily="34" charset="0"/>
              </a:rPr>
              <a:t>2.</a:t>
            </a:r>
            <a:endParaRPr lang="cs-CZ" sz="4800" b="1" dirty="0">
              <a:latin typeface="Calibri Light" pitchFamily="34" charset="0"/>
            </a:endParaRPr>
          </a:p>
        </p:txBody>
      </p:sp>
      <p:sp>
        <p:nvSpPr>
          <p:cNvPr id="31" name="Zástupný symbol pro obsah 2"/>
          <p:cNvSpPr txBox="1">
            <a:spLocks/>
          </p:cNvSpPr>
          <p:nvPr/>
        </p:nvSpPr>
        <p:spPr>
          <a:xfrm>
            <a:off x="8023248" y="288107"/>
            <a:ext cx="4165577" cy="6572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cs-CZ" sz="3200" dirty="0"/>
              <a:t>Aktivita  </a:t>
            </a:r>
            <a:r>
              <a:rPr lang="cs-CZ" sz="3200" b="1" dirty="0">
                <a:latin typeface="Calibri Light" pitchFamily="34" charset="0"/>
              </a:rPr>
              <a:t>4</a:t>
            </a: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</a:endParaRPr>
          </a:p>
        </p:txBody>
      </p:sp>
      <p:sp>
        <p:nvSpPr>
          <p:cNvPr id="34" name="Nadpis 33"/>
          <p:cNvSpPr>
            <a:spLocks noGrp="1"/>
          </p:cNvSpPr>
          <p:nvPr>
            <p:ph type="title"/>
          </p:nvPr>
        </p:nvSpPr>
        <p:spPr>
          <a:xfrm>
            <a:off x="17100" y="509871"/>
            <a:ext cx="3934172" cy="864096"/>
          </a:xfrm>
        </p:spPr>
        <p:txBody>
          <a:bodyPr/>
          <a:lstStyle/>
          <a:p>
            <a:r>
              <a:rPr lang="cs-CZ" dirty="0" smtClean="0"/>
              <a:t>Sběr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6068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text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obsah 1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cs-CZ" b="1" dirty="0" smtClean="0"/>
              <a:t>Jakou nejvyšší a nejnižší hodnotu koncentrace kyslíku jste naměřili?</a:t>
            </a:r>
          </a:p>
          <a:p>
            <a:pPr marL="514350" indent="-514350">
              <a:buAutoNum type="arabicParenR"/>
            </a:pPr>
            <a:r>
              <a:rPr lang="cs-CZ" b="1" dirty="0" smtClean="0"/>
              <a:t>Vyjádří tuto hodnotu v procentech ( posuneš desetinnou čárku o 4 místa doleva).</a:t>
            </a:r>
          </a:p>
        </p:txBody>
      </p:sp>
      <p:sp>
        <p:nvSpPr>
          <p:cNvPr id="14" name="Nadpis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1843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text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obsah 15"/>
          <p:cNvSpPr>
            <a:spLocks noGrp="1"/>
          </p:cNvSpPr>
          <p:nvPr>
            <p:ph sz="quarter" idx="13"/>
          </p:nvPr>
        </p:nvSpPr>
        <p:spPr>
          <a:xfrm>
            <a:off x="45740" y="1141983"/>
            <a:ext cx="4176464" cy="5256584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cs-CZ" b="1" dirty="0" smtClean="0"/>
              <a:t>Jak se měnila koncentrace kyslíku v sáčku?</a:t>
            </a:r>
          </a:p>
          <a:p>
            <a:pPr marL="514350" indent="-514350">
              <a:buAutoNum type="arabicParenR"/>
            </a:pPr>
            <a:r>
              <a:rPr lang="cs-CZ" b="1" dirty="0" smtClean="0"/>
              <a:t>Liší se nějak významně koncentrace kyslíku po klidném nebo hlubokém výdechu?</a:t>
            </a:r>
          </a:p>
          <a:p>
            <a:pPr marL="514350" indent="-514350">
              <a:buAutoNum type="arabicParenR"/>
            </a:pPr>
            <a:r>
              <a:rPr lang="cs-CZ" b="1" dirty="0" smtClean="0"/>
              <a:t>Jak se mění koncentrace kyslíku, když dýcháte opakovaně vzduch ze sáčku?</a:t>
            </a:r>
          </a:p>
          <a:p>
            <a:pPr marL="514350" indent="-514350">
              <a:buAutoNum type="arabicParenR"/>
            </a:pPr>
            <a:endParaRPr lang="cs-CZ" b="1" dirty="0" smtClean="0"/>
          </a:p>
        </p:txBody>
      </p:sp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0" y="349895"/>
            <a:ext cx="3934172" cy="864096"/>
          </a:xfrm>
        </p:spPr>
        <p:txBody>
          <a:bodyPr/>
          <a:lstStyle/>
          <a:p>
            <a:r>
              <a:rPr lang="cs-CZ" dirty="0" smtClean="0"/>
              <a:t>Analýza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6177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4"/>
          </p:nvPr>
        </p:nvSpPr>
        <p:spPr>
          <a:xfrm>
            <a:off x="74612" y="1213991"/>
            <a:ext cx="4291608" cy="5328592"/>
          </a:xfrm>
        </p:spPr>
        <p:txBody>
          <a:bodyPr/>
          <a:lstStyle/>
          <a:p>
            <a:pPr marL="430682" indent="-430682" defTabSz="1148486">
              <a:defRPr/>
            </a:pPr>
            <a:r>
              <a:rPr lang="cs-CZ" sz="2800" b="1" dirty="0" smtClean="0"/>
              <a:t>Proč  se množství kyslíku</a:t>
            </a:r>
          </a:p>
          <a:p>
            <a:pPr marL="430682" indent="-430682" defTabSz="1148486">
              <a:defRPr/>
            </a:pPr>
            <a:r>
              <a:rPr lang="cs-CZ" sz="2800" b="1" dirty="0"/>
              <a:t>v</a:t>
            </a:r>
            <a:r>
              <a:rPr lang="cs-CZ" sz="2800" b="1" dirty="0" smtClean="0"/>
              <a:t> pytlíku snižuje?</a:t>
            </a:r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4"/>
          </p:nvPr>
        </p:nvSpPr>
        <p:spPr>
          <a:xfrm>
            <a:off x="-242292" y="1213991"/>
            <a:ext cx="4248472" cy="5328592"/>
          </a:xfrm>
        </p:spPr>
        <p:txBody>
          <a:bodyPr/>
          <a:lstStyle/>
          <a:p>
            <a:pPr marL="430682" indent="-430682" defTabSz="1148486">
              <a:defRPr/>
            </a:pPr>
            <a:r>
              <a:rPr lang="cs-CZ" b="1" dirty="0" smtClean="0"/>
              <a:t>     Zdůvodni</a:t>
            </a:r>
            <a:r>
              <a:rPr lang="cs-CZ" b="1" dirty="0"/>
              <a:t>, proč je pro </a:t>
            </a:r>
            <a:r>
              <a:rPr lang="cs-CZ" b="1" dirty="0" smtClean="0"/>
              <a:t>malé </a:t>
            </a:r>
          </a:p>
          <a:p>
            <a:pPr marL="430682" indent="-430682" defTabSz="1148486">
              <a:defRPr/>
            </a:pPr>
            <a:r>
              <a:rPr lang="cs-CZ" b="1" dirty="0"/>
              <a:t> </a:t>
            </a:r>
            <a:r>
              <a:rPr lang="cs-CZ" b="1" dirty="0" smtClean="0"/>
              <a:t>    dítě nebezpečné</a:t>
            </a:r>
            <a:r>
              <a:rPr lang="cs-CZ" b="1" dirty="0"/>
              <a:t>, když si </a:t>
            </a:r>
            <a:r>
              <a:rPr lang="cs-CZ" b="1" dirty="0" smtClean="0"/>
              <a:t>hraje</a:t>
            </a:r>
          </a:p>
          <a:p>
            <a:pPr marL="430682" indent="-430682" defTabSz="1148486">
              <a:defRPr/>
            </a:pPr>
            <a:r>
              <a:rPr lang="cs-CZ" b="1" dirty="0"/>
              <a:t> </a:t>
            </a:r>
            <a:r>
              <a:rPr lang="cs-CZ" b="1" dirty="0" smtClean="0"/>
              <a:t>    bez </a:t>
            </a:r>
            <a:r>
              <a:rPr lang="cs-CZ" b="1" dirty="0"/>
              <a:t>dohledu s </a:t>
            </a:r>
            <a:r>
              <a:rPr lang="cs-CZ" b="1" dirty="0" smtClean="0"/>
              <a:t>igelitovým</a:t>
            </a:r>
          </a:p>
          <a:p>
            <a:pPr marL="430682" indent="-430682" defTabSz="1148486">
              <a:defRPr/>
            </a:pPr>
            <a:r>
              <a:rPr lang="cs-CZ" b="1" dirty="0"/>
              <a:t> </a:t>
            </a:r>
            <a:r>
              <a:rPr lang="cs-CZ" b="1" dirty="0" smtClean="0"/>
              <a:t>    pytlíkem</a:t>
            </a:r>
            <a:r>
              <a:rPr lang="cs-CZ" b="1" dirty="0"/>
              <a:t>. </a:t>
            </a:r>
          </a:p>
          <a:p>
            <a:pPr marL="430682" indent="-430682" defTabSz="1148486">
              <a:defRPr/>
            </a:pPr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5899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8380428" y="1088215"/>
            <a:ext cx="689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/>
              <a:t>1.</a:t>
            </a:r>
            <a:endParaRPr lang="cs-CZ" sz="48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308990" y="2828986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/>
              <a:t>2.</a:t>
            </a:r>
            <a:endParaRPr lang="cs-CZ" sz="4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1866" y="1802595"/>
            <a:ext cx="353399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550708" y="452896"/>
            <a:ext cx="2649764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cs-CZ" sz="3200" b="1" dirty="0" smtClean="0">
                <a:solidFill>
                  <a:srgbClr val="0070C0"/>
                </a:solidFill>
                <a:latin typeface="Calibri Light" pitchFamily="34" charset="0"/>
                <a:ea typeface="Verdana Bold" charset="0"/>
                <a:cs typeface="Verdana Bold" charset="0"/>
                <a:sym typeface="Verdana Bold" charset="0"/>
              </a:rPr>
              <a:t>Uložení souboru</a:t>
            </a:r>
            <a:endParaRPr lang="en-US" sz="3200" b="1" dirty="0">
              <a:solidFill>
                <a:srgbClr val="0070C0"/>
              </a:solidFill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80494" y="2945603"/>
            <a:ext cx="3133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Zástupný symbol pro text 1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Šipka dolů 12"/>
          <p:cNvSpPr/>
          <p:nvPr/>
        </p:nvSpPr>
        <p:spPr>
          <a:xfrm>
            <a:off x="9380560" y="1159653"/>
            <a:ext cx="285752" cy="571504"/>
          </a:xfrm>
          <a:prstGeom prst="down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098" name="Picture 2" descr="C:\Users\Kateřina\Pictures\obrazky\divka_Ukol.jpg"/>
          <p:cNvPicPr>
            <a:picLocks noChangeAspect="1" noChangeArrowheads="1"/>
          </p:cNvPicPr>
          <p:nvPr/>
        </p:nvPicPr>
        <p:blipFill>
          <a:blip r:embed="rId6" cstate="print"/>
          <a:srcRect l="22000" t="24022" r="18001" b="21978"/>
          <a:stretch>
            <a:fillRect/>
          </a:stretch>
        </p:blipFill>
        <p:spPr bwMode="auto">
          <a:xfrm>
            <a:off x="2133972" y="709935"/>
            <a:ext cx="3168352" cy="5703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ateřina\Pictures\obrazky\kluk1_Fotograf_2.jpg"/>
          <p:cNvPicPr>
            <a:picLocks noChangeAspect="1" noChangeArrowheads="1"/>
          </p:cNvPicPr>
          <p:nvPr/>
        </p:nvPicPr>
        <p:blipFill>
          <a:blip r:embed="rId4" cstate="print"/>
          <a:srcRect l="14076" t="24022" r="9992" b="11979"/>
          <a:stretch>
            <a:fillRect/>
          </a:stretch>
        </p:blipFill>
        <p:spPr bwMode="auto">
          <a:xfrm>
            <a:off x="1845940" y="493909"/>
            <a:ext cx="3713641" cy="6254553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8308990" y="2828986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/>
              <a:t>2.</a:t>
            </a:r>
            <a:endParaRPr lang="cs-CZ" sz="4800" b="1" dirty="0"/>
          </a:p>
        </p:txBody>
      </p:sp>
      <p:sp>
        <p:nvSpPr>
          <p:cNvPr id="12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550708" y="452896"/>
            <a:ext cx="2712474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cs-CZ" sz="3200" b="1" dirty="0" smtClean="0">
                <a:solidFill>
                  <a:srgbClr val="0070C0"/>
                </a:solidFill>
                <a:latin typeface="Calibri Light" pitchFamily="34" charset="0"/>
                <a:ea typeface="Verdana Bold" charset="0"/>
                <a:cs typeface="Verdana Bold" charset="0"/>
                <a:sym typeface="Verdana Bold" charset="0"/>
              </a:rPr>
              <a:t>Export protokolu</a:t>
            </a:r>
            <a:endParaRPr lang="en-US" sz="3200" b="1" dirty="0">
              <a:solidFill>
                <a:srgbClr val="0070C0"/>
              </a:solidFill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80494" y="2945603"/>
            <a:ext cx="3124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ástupný symbol pro text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8385012" y="1159653"/>
            <a:ext cx="689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/>
              <a:t>1.</a:t>
            </a:r>
            <a:endParaRPr lang="cs-CZ" sz="4800" b="1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56450" y="1874033"/>
            <a:ext cx="353399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Šipka dolů 19"/>
          <p:cNvSpPr/>
          <p:nvPr/>
        </p:nvSpPr>
        <p:spPr>
          <a:xfrm>
            <a:off x="9385144" y="1231091"/>
            <a:ext cx="285752" cy="571504"/>
          </a:xfrm>
          <a:prstGeom prst="down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Dýchání 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879439" y="1302529"/>
            <a:ext cx="1057282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alibri Light" pitchFamily="34" charset="0"/>
              </a:rPr>
              <a:t>V rámci badatelsky orientované hodiny se žáci seznámí s principem dýchání. Zjistí pomocí měření, jak se liší koncentrace kyslíku a oxidu uhličitého ve vdechovaném a vydechovaném vzduchu a jak se tyto koncentrace při dýchání mění.</a:t>
            </a:r>
            <a:endParaRPr lang="cs-CZ" dirty="0">
              <a:latin typeface="Calibri Light" pitchFamily="34" charset="0"/>
            </a:endParaRPr>
          </a:p>
          <a:p>
            <a:endParaRPr lang="cs-CZ" dirty="0" smtClean="0">
              <a:latin typeface="Calibri Light" pitchFamily="34" charset="0"/>
            </a:endParaRPr>
          </a:p>
          <a:p>
            <a:r>
              <a:rPr lang="cs-CZ" b="1" dirty="0" smtClean="0">
                <a:latin typeface="Calibri Light" pitchFamily="34" charset="0"/>
              </a:rPr>
              <a:t>Zařazení do výuky</a:t>
            </a:r>
          </a:p>
          <a:p>
            <a:r>
              <a:rPr lang="cs-CZ" dirty="0" smtClean="0">
                <a:latin typeface="Calibri Light" pitchFamily="34" charset="0"/>
              </a:rPr>
              <a:t> Experiment je vhodné zařadit v rámci učiva přírodopisu v 8. třídě.</a:t>
            </a:r>
          </a:p>
          <a:p>
            <a:r>
              <a:rPr lang="cs-CZ" dirty="0" smtClean="0">
                <a:latin typeface="Calibri Light" pitchFamily="34" charset="0"/>
              </a:rPr>
              <a:t>Počet žáků v jedné badatelské skupině:  3.</a:t>
            </a:r>
          </a:p>
          <a:p>
            <a:endParaRPr lang="cs-CZ" dirty="0" smtClean="0">
              <a:latin typeface="Calibri Light" pitchFamily="34" charset="0"/>
            </a:endParaRPr>
          </a:p>
          <a:p>
            <a:r>
              <a:rPr lang="cs-CZ" b="1" dirty="0" smtClean="0">
                <a:latin typeface="Calibri Light" pitchFamily="34" charset="0"/>
              </a:rPr>
              <a:t>Časová náročnost</a:t>
            </a:r>
          </a:p>
          <a:p>
            <a:r>
              <a:rPr lang="cs-CZ" dirty="0" smtClean="0">
                <a:latin typeface="Calibri Light" pitchFamily="34" charset="0"/>
              </a:rPr>
              <a:t>1 vyučovací hodina (1 × 45 minut).</a:t>
            </a:r>
          </a:p>
          <a:p>
            <a:r>
              <a:rPr lang="cs-CZ" dirty="0" smtClean="0">
                <a:latin typeface="Calibri Light" pitchFamily="34" charset="0"/>
              </a:rPr>
              <a:t>(Čas včetně teoretické přípravy, instruktáže žáků, přípravy a úklidu techniky a vyhodnocení výsledků skupin se závěrečnou diskuzí.)</a:t>
            </a:r>
          </a:p>
          <a:p>
            <a:endParaRPr lang="cs-CZ" dirty="0" smtClean="0">
              <a:latin typeface="Calibri Light" pitchFamily="34" charset="0"/>
            </a:endParaRPr>
          </a:p>
          <a:p>
            <a:r>
              <a:rPr lang="cs-CZ" dirty="0" smtClean="0">
                <a:latin typeface="Calibri Light" pitchFamily="34" charset="0"/>
              </a:rPr>
              <a:t>Pozn. Před úlohou je vhodné senzor kalibrovat. (Zajistí učitel, popř. žáci formou cvičení.)</a:t>
            </a:r>
          </a:p>
          <a:p>
            <a:endParaRPr lang="cs-CZ" dirty="0" smtClean="0">
              <a:latin typeface="Calibri Light" pitchFamily="34" charset="0"/>
            </a:endParaRPr>
          </a:p>
          <a:p>
            <a:endParaRPr lang="cs-CZ" dirty="0" smtClean="0">
              <a:latin typeface="Calibri Light" pitchFamily="34" charset="0"/>
            </a:endParaRPr>
          </a:p>
          <a:p>
            <a:endParaRPr lang="cs-CZ" dirty="0">
              <a:latin typeface="Calibri Light" pitchFamily="34" charset="0"/>
            </a:endParaRP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0" y="396974"/>
            <a:ext cx="2909899" cy="67710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marL="182935">
              <a:tabLst>
                <a:tab pos="533347" algn="l"/>
                <a:tab pos="1066696" algn="l"/>
                <a:tab pos="1600042" algn="l"/>
                <a:tab pos="2133389" algn="l"/>
                <a:tab pos="2666738" algn="l"/>
                <a:tab pos="3200085" algn="l"/>
                <a:tab pos="3733431" algn="l"/>
                <a:tab pos="4266780" algn="l"/>
                <a:tab pos="4800127" algn="l"/>
                <a:tab pos="5333475" algn="l"/>
                <a:tab pos="5866822" algn="l"/>
                <a:tab pos="6400169" algn="l"/>
              </a:tabLst>
            </a:pPr>
            <a:r>
              <a:rPr lang="cs-CZ" sz="4400" b="1" dirty="0" smtClean="0">
                <a:solidFill>
                  <a:srgbClr val="0070C0"/>
                </a:solidFill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Výukové cíle</a:t>
            </a:r>
            <a:endParaRPr lang="en-US" sz="4400" b="1" dirty="0">
              <a:solidFill>
                <a:srgbClr val="0070C0"/>
              </a:solidFill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808000" y="1659719"/>
            <a:ext cx="1057282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1. Úvodní strana s formálními projektovými náležitostmi. </a:t>
            </a:r>
          </a:p>
          <a:p>
            <a:r>
              <a:rPr lang="cs-CZ" dirty="0" smtClean="0"/>
              <a:t>2. Úvodní strana projektu.</a:t>
            </a:r>
          </a:p>
          <a:p>
            <a:r>
              <a:rPr lang="cs-CZ" dirty="0" smtClean="0"/>
              <a:t>3. Titulní strana úlohy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cs-CZ" dirty="0" smtClean="0"/>
              <a:t>4. Instrukce jak procházet úlohou. </a:t>
            </a:r>
          </a:p>
          <a:p>
            <a:r>
              <a:rPr lang="cs-CZ" dirty="0" smtClean="0"/>
              <a:t>5. Záznam stránky úlohy do protokolu.</a:t>
            </a:r>
          </a:p>
          <a:p>
            <a:r>
              <a:rPr lang="cs-CZ" dirty="0" smtClean="0"/>
              <a:t>6. Údaje o badatelském týmu. Žáci vyplní své nacionále a vyfotí se webovou kamerou. </a:t>
            </a:r>
          </a:p>
          <a:p>
            <a:r>
              <a:rPr lang="cs-CZ" dirty="0" smtClean="0"/>
              <a:t>7. Text, úvodní příběh našich hrdinů. Žáci přečtou. </a:t>
            </a:r>
          </a:p>
          <a:p>
            <a:r>
              <a:rPr lang="cs-CZ" dirty="0" smtClean="0"/>
              <a:t>8. Výzkumný problém, podaný jako součást příběhu. Zde žákům poskytnout prostor, aby se mohli sami zamyslet. Přijdou na to, jak a co spolu souvisí? </a:t>
            </a:r>
          </a:p>
          <a:p>
            <a:r>
              <a:rPr lang="cs-CZ" dirty="0" smtClean="0"/>
              <a:t>9. Příprava úlohy po stránce materiálního vybavení. Žáci přečtou a zkontrolují své vybavení dle seznamu. </a:t>
            </a:r>
          </a:p>
          <a:p>
            <a:r>
              <a:rPr lang="cs-CZ" dirty="0" smtClean="0"/>
              <a:t>10. Příprava na straně senzorů a PC. Žáci nastaví a zkontrolují své vybavení dle instrukcí. </a:t>
            </a:r>
          </a:p>
          <a:p>
            <a:r>
              <a:rPr lang="cs-CZ" dirty="0" smtClean="0"/>
              <a:t>11. Postup, podle kterého budou žáci pracovat.</a:t>
            </a:r>
          </a:p>
          <a:p>
            <a:r>
              <a:rPr lang="cs-CZ" dirty="0" smtClean="0"/>
              <a:t>12. Žáci si přečtou instrukci a všichni potvrdí, že budou dodržovat bezpečnost práce. Stranu na potvrzení vyfotí.</a:t>
            </a:r>
          </a:p>
          <a:p>
            <a:r>
              <a:rPr lang="cs-CZ" dirty="0" smtClean="0"/>
              <a:t>13. Postup, podle kterého žáci provedou první aktivitu.</a:t>
            </a:r>
          </a:p>
          <a:p>
            <a:endParaRPr lang="cs-CZ" dirty="0">
              <a:latin typeface="Calibri Light" pitchFamily="34" charset="0"/>
            </a:endParaRP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0" y="396974"/>
            <a:ext cx="4916154" cy="67710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marL="182935">
              <a:tabLst>
                <a:tab pos="533347" algn="l"/>
                <a:tab pos="1066696" algn="l"/>
                <a:tab pos="1600042" algn="l"/>
                <a:tab pos="2133389" algn="l"/>
                <a:tab pos="2666738" algn="l"/>
                <a:tab pos="3200085" algn="l"/>
                <a:tab pos="3733431" algn="l"/>
                <a:tab pos="4266780" algn="l"/>
                <a:tab pos="4800127" algn="l"/>
                <a:tab pos="5333475" algn="l"/>
                <a:tab pos="5866822" algn="l"/>
                <a:tab pos="6400169" algn="l"/>
              </a:tabLst>
            </a:pPr>
            <a:r>
              <a:rPr lang="cs-CZ" sz="4400" b="1" dirty="0" smtClean="0">
                <a:solidFill>
                  <a:srgbClr val="0070C0"/>
                </a:solidFill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Metodické poznámky</a:t>
            </a:r>
            <a:endParaRPr lang="en-US" sz="4400" b="1" dirty="0">
              <a:solidFill>
                <a:srgbClr val="0070C0"/>
              </a:solidFill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591088" y="1074082"/>
            <a:ext cx="1057282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r>
              <a:rPr lang="cs-CZ" dirty="0" smtClean="0"/>
              <a:t>14. Sběr dat, měření, vizualizace ve formě grafu. Žáci dle návodu spustí měření a sledují měřenou veličinu – zde </a:t>
            </a:r>
            <a:endParaRPr lang="cs-CZ" dirty="0"/>
          </a:p>
          <a:p>
            <a:r>
              <a:rPr lang="cs-CZ" dirty="0"/>
              <a:t>k</a:t>
            </a:r>
            <a:r>
              <a:rPr lang="cs-CZ" dirty="0" smtClean="0"/>
              <a:t>oncentraci kyslíku.</a:t>
            </a:r>
          </a:p>
          <a:p>
            <a:r>
              <a:rPr lang="cs-CZ" dirty="0" smtClean="0"/>
              <a:t>15. Analýza dat. Žáci určí a zaznamenají do protokolu významná data z měření. </a:t>
            </a:r>
          </a:p>
          <a:p>
            <a:r>
              <a:rPr lang="cs-CZ" dirty="0" smtClean="0"/>
              <a:t>16. Popis druhé aktivity.</a:t>
            </a:r>
          </a:p>
          <a:p>
            <a:r>
              <a:rPr lang="cs-CZ" dirty="0" smtClean="0"/>
              <a:t>17. </a:t>
            </a:r>
            <a:r>
              <a:rPr lang="cs-CZ" dirty="0"/>
              <a:t>Sběr dat, měření, vizualizace ve formě grafu. Žáci dle návodu spustí měření a sledují měřenou veličinu – zde </a:t>
            </a:r>
            <a:r>
              <a:rPr lang="cs-CZ" dirty="0" smtClean="0"/>
              <a:t>koncentraci kyslíku.</a:t>
            </a:r>
            <a:endParaRPr lang="cs-CZ" dirty="0"/>
          </a:p>
          <a:p>
            <a:r>
              <a:rPr lang="cs-CZ" dirty="0" smtClean="0"/>
              <a:t>18. Analýzy dat. Žáci určí a zaznamenají do protokolu významná data z druhého měření.</a:t>
            </a:r>
          </a:p>
          <a:p>
            <a:r>
              <a:rPr lang="cs-CZ" dirty="0" smtClean="0"/>
              <a:t>19. Popis třetí aktivity.</a:t>
            </a:r>
          </a:p>
          <a:p>
            <a:r>
              <a:rPr lang="cs-CZ" dirty="0" smtClean="0"/>
              <a:t>20. </a:t>
            </a:r>
            <a:r>
              <a:rPr lang="cs-CZ" dirty="0"/>
              <a:t>Sběr dat, měření, vizualizace ve formě grafu. Žáci dle návodu spustí měření a sledují měřenou veličinu – zde </a:t>
            </a:r>
            <a:r>
              <a:rPr lang="cs-CZ" dirty="0" smtClean="0"/>
              <a:t>opět koncentraci kyslíku.</a:t>
            </a:r>
          </a:p>
          <a:p>
            <a:r>
              <a:rPr lang="cs-CZ" dirty="0" smtClean="0"/>
              <a:t>21. Analýza dat. </a:t>
            </a:r>
            <a:r>
              <a:rPr lang="cs-CZ" dirty="0"/>
              <a:t>Žáci určí a zaznamenají do protokolu významná data z </a:t>
            </a:r>
            <a:r>
              <a:rPr lang="cs-CZ" dirty="0" smtClean="0"/>
              <a:t>třetího </a:t>
            </a:r>
            <a:r>
              <a:rPr lang="cs-CZ" dirty="0"/>
              <a:t>měření</a:t>
            </a:r>
            <a:r>
              <a:rPr lang="cs-CZ" dirty="0" smtClean="0"/>
              <a:t>.</a:t>
            </a:r>
          </a:p>
          <a:p>
            <a:r>
              <a:rPr lang="cs-CZ" dirty="0" smtClean="0"/>
              <a:t>22. Popis čtvrté aktivity.</a:t>
            </a:r>
          </a:p>
          <a:p>
            <a:r>
              <a:rPr lang="cs-CZ" dirty="0" smtClean="0"/>
              <a:t>23. Sběr dat, </a:t>
            </a:r>
            <a:r>
              <a:rPr lang="cs-CZ" dirty="0"/>
              <a:t>měření, vizualizace ve formě grafu. Žáci dle návodu spustí měření a sledují měřenou veličinu – zde opět koncentraci kyslíku.</a:t>
            </a:r>
          </a:p>
          <a:p>
            <a:r>
              <a:rPr lang="cs-CZ" dirty="0" smtClean="0"/>
              <a:t>24. </a:t>
            </a:r>
            <a:r>
              <a:rPr lang="cs-CZ" dirty="0"/>
              <a:t>Analýza dat. Žáci určí a zaznamenají do protokolu významná data </a:t>
            </a:r>
            <a:r>
              <a:rPr lang="cs-CZ" dirty="0" smtClean="0"/>
              <a:t>ze čtvrtého </a:t>
            </a:r>
            <a:r>
              <a:rPr lang="cs-CZ" dirty="0"/>
              <a:t>měření. </a:t>
            </a:r>
            <a:endParaRPr lang="cs-CZ" dirty="0" smtClean="0"/>
          </a:p>
          <a:p>
            <a:r>
              <a:rPr lang="cs-CZ" dirty="0" smtClean="0"/>
              <a:t>25. Žáci porovnají naměřené hodnoty a zhodnotí výsledky všech čtyř měření.</a:t>
            </a:r>
          </a:p>
          <a:p>
            <a:r>
              <a:rPr lang="cs-CZ" dirty="0" smtClean="0"/>
              <a:t>26.-27. Závěr. Žáci na základě provedených měření experiment vyhodnotí a odpovědí na otázky.</a:t>
            </a:r>
            <a:endParaRPr lang="cs-CZ" dirty="0"/>
          </a:p>
          <a:p>
            <a:r>
              <a:rPr lang="cs-CZ" dirty="0" smtClean="0"/>
              <a:t> </a:t>
            </a:r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>
              <a:latin typeface="Calibri Light" pitchFamily="34" charset="0"/>
            </a:endParaRP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0" y="396974"/>
            <a:ext cx="4916154" cy="67710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marL="182935">
              <a:tabLst>
                <a:tab pos="533347" algn="l"/>
                <a:tab pos="1066696" algn="l"/>
                <a:tab pos="1600042" algn="l"/>
                <a:tab pos="2133389" algn="l"/>
                <a:tab pos="2666738" algn="l"/>
                <a:tab pos="3200085" algn="l"/>
                <a:tab pos="3733431" algn="l"/>
                <a:tab pos="4266780" algn="l"/>
                <a:tab pos="4800127" algn="l"/>
                <a:tab pos="5333475" algn="l"/>
                <a:tab pos="5866822" algn="l"/>
                <a:tab pos="6400169" algn="l"/>
              </a:tabLst>
            </a:pPr>
            <a:r>
              <a:rPr lang="cs-CZ" sz="4400" b="1" dirty="0" smtClean="0">
                <a:solidFill>
                  <a:srgbClr val="0070C0"/>
                </a:solidFill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Metodické poznámky</a:t>
            </a:r>
            <a:endParaRPr lang="en-US" sz="4400" b="1" dirty="0">
              <a:solidFill>
                <a:srgbClr val="0070C0"/>
              </a:solidFill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621804" y="1070240"/>
            <a:ext cx="105728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28. Stránka vybízející k uložení souboru. </a:t>
            </a:r>
          </a:p>
          <a:p>
            <a:r>
              <a:rPr lang="cs-CZ" dirty="0" smtClean="0"/>
              <a:t>29. Stránka vybízející k exportu protokolu. </a:t>
            </a:r>
          </a:p>
          <a:p>
            <a:r>
              <a:rPr lang="cs-CZ" dirty="0" smtClean="0"/>
              <a:t>30. Výukové cíle (Informace pro učitele).</a:t>
            </a:r>
          </a:p>
          <a:p>
            <a:r>
              <a:rPr lang="cs-CZ" dirty="0" smtClean="0"/>
              <a:t>31-33. Metodické poznámky (Informace pro učitele).</a:t>
            </a:r>
          </a:p>
          <a:p>
            <a:r>
              <a:rPr lang="cs-CZ" dirty="0" smtClean="0">
                <a:latin typeface="Calibri Light" pitchFamily="34" charset="0"/>
              </a:rPr>
              <a:t>34.Zdroje.</a:t>
            </a:r>
          </a:p>
          <a:p>
            <a:endParaRPr lang="cs-CZ" dirty="0">
              <a:latin typeface="Calibri Light" pitchFamily="34" charset="0"/>
            </a:endParaRP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0" y="396974"/>
            <a:ext cx="4916154" cy="67710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marL="182935">
              <a:tabLst>
                <a:tab pos="533347" algn="l"/>
                <a:tab pos="1066696" algn="l"/>
                <a:tab pos="1600042" algn="l"/>
                <a:tab pos="2133389" algn="l"/>
                <a:tab pos="2666738" algn="l"/>
                <a:tab pos="3200085" algn="l"/>
                <a:tab pos="3733431" algn="l"/>
                <a:tab pos="4266780" algn="l"/>
                <a:tab pos="4800127" algn="l"/>
                <a:tab pos="5333475" algn="l"/>
                <a:tab pos="5866822" algn="l"/>
                <a:tab pos="6400169" algn="l"/>
              </a:tabLst>
            </a:pPr>
            <a:r>
              <a:rPr lang="cs-CZ" sz="4400" b="1" dirty="0" smtClean="0">
                <a:solidFill>
                  <a:srgbClr val="0070C0"/>
                </a:solidFill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Metodické poznámky</a:t>
            </a:r>
            <a:endParaRPr lang="en-US" sz="4400" b="1" dirty="0">
              <a:solidFill>
                <a:srgbClr val="0070C0"/>
              </a:solidFill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38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/>
          </p:cNvSpPr>
          <p:nvPr/>
        </p:nvSpPr>
        <p:spPr bwMode="auto">
          <a:xfrm>
            <a:off x="0" y="396974"/>
            <a:ext cx="1593193" cy="67710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marL="182935">
              <a:tabLst>
                <a:tab pos="533347" algn="l"/>
                <a:tab pos="1066696" algn="l"/>
                <a:tab pos="1600042" algn="l"/>
                <a:tab pos="2133389" algn="l"/>
                <a:tab pos="2666738" algn="l"/>
                <a:tab pos="3200085" algn="l"/>
                <a:tab pos="3733431" algn="l"/>
                <a:tab pos="4266780" algn="l"/>
                <a:tab pos="4800127" algn="l"/>
                <a:tab pos="5333475" algn="l"/>
                <a:tab pos="5866822" algn="l"/>
                <a:tab pos="6400169" algn="l"/>
              </a:tabLst>
            </a:pPr>
            <a:r>
              <a:rPr lang="cs-CZ" sz="4400" b="1" dirty="0" smtClean="0">
                <a:solidFill>
                  <a:srgbClr val="0070C0"/>
                </a:solidFill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Zdroje</a:t>
            </a:r>
            <a:endParaRPr lang="en-US" sz="4400" b="1" dirty="0">
              <a:solidFill>
                <a:srgbClr val="0070C0"/>
              </a:solidFill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12188825" cy="39820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849" tIns="57424" rIns="114849" bIns="57424" rtlCol="0" anchor="ctr"/>
          <a:lstStyle/>
          <a:p>
            <a:pPr algn="ctr"/>
            <a:endParaRPr lang="cs-CZ">
              <a:latin typeface="Calibri Light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 flipV="1">
            <a:off x="0" y="6551365"/>
            <a:ext cx="12188825" cy="19709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849" tIns="57424" rIns="114849" bIns="57424" rtlCol="0" anchor="ctr"/>
          <a:lstStyle/>
          <a:p>
            <a:pPr algn="ctr"/>
            <a:endParaRPr lang="cs-CZ">
              <a:latin typeface="Calibri Light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87803" y="1333525"/>
            <a:ext cx="11407335" cy="392968"/>
          </a:xfrm>
          <a:prstGeom prst="rect">
            <a:avLst/>
          </a:prstGeom>
          <a:noFill/>
        </p:spPr>
        <p:txBody>
          <a:bodyPr wrap="square" lIns="114849" tIns="57424" rIns="114849" bIns="57424" rtlCol="0">
            <a:spAutoFit/>
          </a:bodyPr>
          <a:lstStyle/>
          <a:p>
            <a:r>
              <a:rPr lang="cs-CZ" dirty="0">
                <a:latin typeface="Calibri Light" pitchFamily="34" charset="0"/>
              </a:rPr>
              <a:t>Všechny objekty použité k vytvoření materiálu jsou </a:t>
            </a:r>
            <a:r>
              <a:rPr lang="cs-CZ" dirty="0" smtClean="0">
                <a:latin typeface="Calibri Light" pitchFamily="34" charset="0"/>
              </a:rPr>
              <a:t>vlastní </a:t>
            </a:r>
            <a:r>
              <a:rPr lang="cs-CZ" dirty="0">
                <a:latin typeface="Calibri Light" pitchFamily="34" charset="0"/>
              </a:rPr>
              <a:t>originální tvorbou </a:t>
            </a:r>
            <a:r>
              <a:rPr lang="cs-CZ" dirty="0" smtClean="0">
                <a:latin typeface="Calibri Light" pitchFamily="34" charset="0"/>
              </a:rPr>
              <a:t>autora, vytvořené v rámci projektu.</a:t>
            </a:r>
            <a:endParaRPr lang="cs-CZ" dirty="0">
              <a:latin typeface="Calibri Light" pitchFamily="34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469070" y="4819732"/>
            <a:ext cx="11250685" cy="669967"/>
          </a:xfrm>
          <a:prstGeom prst="rect">
            <a:avLst/>
          </a:prstGeom>
        </p:spPr>
        <p:txBody>
          <a:bodyPr wrap="square" lIns="114849" tIns="57424" rIns="114849" bIns="57424">
            <a:spAutoFit/>
          </a:bodyPr>
          <a:lstStyle/>
          <a:p>
            <a:pPr algn="ctr"/>
            <a:r>
              <a:rPr lang="cs-CZ" dirty="0">
                <a:latin typeface="Calibri Light" pitchFamily="34" charset="0"/>
              </a:rPr>
              <a:t>Materiál je určen pro bezplatné používání pro potřeby výuky a vzdělávání na všech typech škol a školských zařízení. </a:t>
            </a:r>
            <a:endParaRPr lang="cs-CZ" dirty="0" smtClean="0">
              <a:latin typeface="Calibri Light" pitchFamily="34" charset="0"/>
            </a:endParaRPr>
          </a:p>
          <a:p>
            <a:pPr algn="ctr"/>
            <a:r>
              <a:rPr lang="cs-CZ" dirty="0">
                <a:latin typeface="Calibri Light" pitchFamily="34" charset="0"/>
              </a:rPr>
              <a:t>Jakékoliv další využití podléhá autorskému zákonu.</a:t>
            </a:r>
          </a:p>
        </p:txBody>
      </p:sp>
      <p:pic>
        <p:nvPicPr>
          <p:cNvPr id="15" name="Picture 3" descr="C:\Users\Kateřina\Pictures\LOGA\opvk-logo-barv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5497" y="5415772"/>
            <a:ext cx="5812854" cy="11045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ateřina\Pictures\obrazky\kluk2_Otaznik.jpg"/>
          <p:cNvPicPr>
            <a:picLocks noChangeAspect="1" noChangeArrowheads="1"/>
          </p:cNvPicPr>
          <p:nvPr/>
        </p:nvPicPr>
        <p:blipFill>
          <a:blip r:embed="rId7" cstate="print"/>
          <a:srcRect l="12949" t="14286" r="17126" b="4507"/>
          <a:stretch>
            <a:fillRect/>
          </a:stretch>
        </p:blipFill>
        <p:spPr bwMode="auto">
          <a:xfrm>
            <a:off x="2205980" y="3158207"/>
            <a:ext cx="1671066" cy="3518248"/>
          </a:xfrm>
          <a:prstGeom prst="rect">
            <a:avLst/>
          </a:prstGeom>
          <a:noFill/>
        </p:spPr>
      </p:pic>
      <p:sp>
        <p:nvSpPr>
          <p:cNvPr id="13" name="Zástupný symbol pro text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>
              <a:latin typeface="Calibri Light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9372" y="1373967"/>
            <a:ext cx="5246092" cy="85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Šipka nahoru 8"/>
          <p:cNvSpPr/>
          <p:nvPr/>
        </p:nvSpPr>
        <p:spPr>
          <a:xfrm>
            <a:off x="665124" y="2231223"/>
            <a:ext cx="464197" cy="860693"/>
          </a:xfrm>
          <a:prstGeom prst="up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Calibri Light" pitchFamily="34" charset="0"/>
            </a:endParaRPr>
          </a:p>
        </p:txBody>
      </p:sp>
      <p:sp>
        <p:nvSpPr>
          <p:cNvPr id="14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3088479"/>
            <a:ext cx="4641974" cy="77867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548283" marR="0" lvl="0" indent="-274142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19046" algn="l"/>
                <a:tab pos="476130" algn="l"/>
                <a:tab pos="1066532" algn="l"/>
              </a:tabLst>
              <a:defRPr/>
            </a:pPr>
            <a:r>
              <a:rPr lang="cs-CZ" sz="2400" b="1" dirty="0" smtClean="0"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Předchozí stránka</a:t>
            </a:r>
            <a:endParaRPr lang="en-US" sz="2400" b="1" dirty="0"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  <a:p>
            <a:pPr marL="685708" marR="0" lvl="0" indent="-476186" defTabSz="914400" eaLnBrk="1" fontAlgn="auto" latinLnBrk="0" hangingPunct="1">
              <a:lnSpc>
                <a:spcPct val="120000"/>
              </a:lnSpc>
              <a:spcBef>
                <a:spcPts val="600"/>
              </a:spcBef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19046" algn="l"/>
                <a:tab pos="476130" algn="l"/>
                <a:tab pos="1066532" algn="l"/>
              </a:tabLst>
              <a:defRPr/>
            </a:pPr>
            <a:endParaRPr lang="en-US" dirty="0">
              <a:solidFill>
                <a:schemeClr val="tx1"/>
              </a:solidFill>
              <a:latin typeface="Calibri Light" pitchFamily="34" charset="0"/>
              <a:ea typeface="Gill Sans" charset="0"/>
              <a:cs typeface="Gill Sans" charset="0"/>
            </a:endParaRPr>
          </a:p>
        </p:txBody>
      </p:sp>
      <p:sp>
        <p:nvSpPr>
          <p:cNvPr id="15" name="Rectangl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524140" y="3095622"/>
            <a:ext cx="4641974" cy="77867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548283" marR="0" lvl="0" indent="-274142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19046" algn="l"/>
                <a:tab pos="476130" algn="l"/>
                <a:tab pos="1066532" algn="l"/>
              </a:tabLst>
              <a:defRPr/>
            </a:pPr>
            <a:r>
              <a:rPr lang="cs-CZ" sz="2400" b="1" dirty="0" smtClean="0"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Následující stránka</a:t>
            </a:r>
            <a:endParaRPr lang="en-US" sz="2400" b="1" dirty="0"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  <a:p>
            <a:pPr marL="685708" marR="0" lvl="0" indent="-476186" defTabSz="914400" eaLnBrk="1" fontAlgn="auto" latinLnBrk="0" hangingPunct="1">
              <a:lnSpc>
                <a:spcPct val="120000"/>
              </a:lnSpc>
              <a:spcBef>
                <a:spcPts val="600"/>
              </a:spcBef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19046" algn="l"/>
                <a:tab pos="476130" algn="l"/>
                <a:tab pos="1066532" algn="l"/>
              </a:tabLst>
              <a:defRPr/>
            </a:pPr>
            <a:endParaRPr lang="en-US" dirty="0">
              <a:solidFill>
                <a:schemeClr val="tx1"/>
              </a:solidFill>
              <a:latin typeface="Calibri Light" pitchFamily="34" charset="0"/>
              <a:ea typeface="Gill Sans" charset="0"/>
              <a:cs typeface="Gill Sans" charset="0"/>
            </a:endParaRPr>
          </a:p>
        </p:txBody>
      </p:sp>
      <p:sp>
        <p:nvSpPr>
          <p:cNvPr id="23" name="Rectangle 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8110636" y="516711"/>
            <a:ext cx="3770255" cy="492443"/>
          </a:xfrm>
          <a:prstGeom prst="rect">
            <a:avLst/>
          </a:prstGeom>
          <a:solidFill>
            <a:srgbClr val="0070C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cs-CZ" sz="3200" b="1" dirty="0" smtClean="0">
                <a:solidFill>
                  <a:srgbClr val="0070C0"/>
                </a:solidFill>
                <a:latin typeface="Calibri Light" pitchFamily="34" charset="0"/>
                <a:ea typeface="Verdana Bold" charset="0"/>
                <a:cs typeface="Verdana Bold" charset="0"/>
                <a:sym typeface="Verdana Bold" charset="0"/>
              </a:rPr>
              <a:t>Listování úlohou</a:t>
            </a:r>
            <a:endParaRPr lang="en-US" sz="3200" b="1" dirty="0">
              <a:solidFill>
                <a:srgbClr val="0070C0"/>
              </a:solidFill>
              <a:latin typeface="Calibri Light" pitchFamily="34" charset="0"/>
              <a:cs typeface="Helvetica" charset="0"/>
              <a:sym typeface="Helvetica" charset="0"/>
            </a:endParaRPr>
          </a:p>
        </p:txBody>
      </p:sp>
      <p:sp>
        <p:nvSpPr>
          <p:cNvPr id="19" name="Šipka nahoru 18"/>
          <p:cNvSpPr/>
          <p:nvPr/>
        </p:nvSpPr>
        <p:spPr>
          <a:xfrm>
            <a:off x="4808528" y="2231223"/>
            <a:ext cx="464197" cy="860693"/>
          </a:xfrm>
          <a:prstGeom prst="up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Calibri Light" pitchFamily="34" charset="0"/>
            </a:endParaRPr>
          </a:p>
        </p:txBody>
      </p:sp>
      <p:sp>
        <p:nvSpPr>
          <p:cNvPr id="21" name="Rectangle 3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8237552" y="1278808"/>
            <a:ext cx="3879835" cy="5401479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73181" marR="0" lvl="0" algn="l" defTabSz="914400" eaLnBrk="1" fontAlgn="auto" latinLnBrk="0" hangingPunct="1">
              <a:spcBef>
                <a:spcPts val="1501"/>
              </a:spcBef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cs-CZ" sz="3200" dirty="0" smtClean="0"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Pokusem </a:t>
            </a:r>
            <a:r>
              <a:rPr lang="cs-CZ" sz="3200" b="1" dirty="0" smtClean="0"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procházíme</a:t>
            </a:r>
            <a:r>
              <a:rPr lang="cs-CZ" sz="3200" dirty="0" smtClean="0"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 stejně, jako když listujeme v elektronické knize. </a:t>
            </a:r>
          </a:p>
          <a:p>
            <a:pPr marL="73181" marR="0" lvl="0" algn="l" defTabSz="914400" eaLnBrk="1" fontAlgn="auto" latinLnBrk="0" hangingPunct="1">
              <a:spcBef>
                <a:spcPts val="1501"/>
              </a:spcBef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endParaRPr lang="cs-CZ" sz="3200" b="1" dirty="0" smtClean="0"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  <a:p>
            <a:pPr marL="73181" marR="0" lvl="0" algn="l" defTabSz="914400" eaLnBrk="1" fontAlgn="auto" latinLnBrk="0" hangingPunct="1">
              <a:spcBef>
                <a:spcPts val="1501"/>
              </a:spcBef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cs-CZ" sz="3200" b="1" dirty="0" smtClean="0"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Klikáním na šipky</a:t>
            </a:r>
            <a:r>
              <a:rPr lang="cs-CZ" sz="3200" dirty="0" smtClean="0"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 se pohybujeme po stránkách vzad i vpřed.</a:t>
            </a:r>
          </a:p>
          <a:p>
            <a:pPr marL="73181" marR="0" lvl="0" algn="l" defTabSz="914400" eaLnBrk="1" fontAlgn="auto" latinLnBrk="0" hangingPunct="1">
              <a:spcBef>
                <a:spcPts val="1501"/>
              </a:spcBef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endParaRPr lang="en-US" sz="3200" dirty="0">
              <a:solidFill>
                <a:schemeClr val="tx1"/>
              </a:solidFill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  <a:p>
            <a:pPr marL="73181" marR="0" lvl="0" indent="0" defTabSz="91440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endParaRPr lang="en-US" dirty="0">
              <a:solidFill>
                <a:schemeClr val="tx1"/>
              </a:solidFill>
              <a:latin typeface="Calibri Light" pitchFamily="34" charset="0"/>
              <a:ea typeface="Gill Sans" charset="0"/>
              <a:cs typeface="Gill Sans" charset="0"/>
            </a:endParaRPr>
          </a:p>
        </p:txBody>
      </p:sp>
      <p:sp>
        <p:nvSpPr>
          <p:cNvPr id="25" name="Šipka doprava 24"/>
          <p:cNvSpPr/>
          <p:nvPr/>
        </p:nvSpPr>
        <p:spPr>
          <a:xfrm rot="4011489">
            <a:off x="11310786" y="5740571"/>
            <a:ext cx="950740" cy="469464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Calibri Light" pitchFamily="34" charset="0"/>
            </a:endParaRPr>
          </a:p>
        </p:txBody>
      </p:sp>
      <p:sp>
        <p:nvSpPr>
          <p:cNvPr id="11" name="Šipka doprava 10"/>
          <p:cNvSpPr/>
          <p:nvPr/>
        </p:nvSpPr>
        <p:spPr>
          <a:xfrm rot="8790198">
            <a:off x="8742373" y="5807152"/>
            <a:ext cx="1502769" cy="469464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Calibri Ligh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" descr="C:\Users\Kateřina\Pictures\obrazky\kluk1_Fotograf_3.jpg"/>
          <p:cNvPicPr>
            <a:picLocks noChangeAspect="1" noChangeArrowheads="1"/>
          </p:cNvPicPr>
          <p:nvPr/>
        </p:nvPicPr>
        <p:blipFill>
          <a:blip r:embed="rId7" cstate="print"/>
          <a:srcRect l="26021" t="24000" r="22025" b="16001"/>
          <a:stretch>
            <a:fillRect/>
          </a:stretch>
        </p:blipFill>
        <p:spPr bwMode="auto">
          <a:xfrm>
            <a:off x="5820725" y="2950289"/>
            <a:ext cx="1587864" cy="3664302"/>
          </a:xfrm>
          <a:prstGeom prst="rect">
            <a:avLst/>
          </a:prstGeom>
          <a:noFill/>
        </p:spPr>
      </p:pic>
      <p:sp>
        <p:nvSpPr>
          <p:cNvPr id="24" name="Zástupný symbol pro text 2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>
              <a:latin typeface="Calibri Light" pitchFamily="34" charset="0"/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37618" y="1445405"/>
            <a:ext cx="30575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380428" y="452896"/>
            <a:ext cx="3417795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cs-CZ" sz="3200" b="1" dirty="0" smtClean="0">
                <a:solidFill>
                  <a:srgbClr val="0070C0"/>
                </a:solidFill>
                <a:latin typeface="Calibri Light" pitchFamily="34" charset="0"/>
                <a:ea typeface="Verdana" charset="0"/>
                <a:cs typeface="Verdana" charset="0"/>
                <a:sym typeface="Verdana Bold" charset="0"/>
              </a:rPr>
              <a:t>Záznam do protokolu</a:t>
            </a:r>
            <a:endParaRPr lang="en-US" sz="3200" b="1" dirty="0">
              <a:solidFill>
                <a:srgbClr val="0070C0"/>
              </a:solidFill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880362" y="2686110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latin typeface="Calibri Light" pitchFamily="34" charset="0"/>
              </a:rPr>
              <a:t>2.</a:t>
            </a:r>
            <a:endParaRPr lang="cs-CZ" sz="4800" b="1" dirty="0">
              <a:latin typeface="Calibri Light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956384" y="1016777"/>
            <a:ext cx="689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latin typeface="Calibri Light" pitchFamily="34" charset="0"/>
              </a:rPr>
              <a:t>1.</a:t>
            </a:r>
            <a:endParaRPr lang="cs-CZ" sz="4800" b="1" dirty="0">
              <a:latin typeface="Calibri Light" pitchFamily="34" charset="0"/>
            </a:endParaRPr>
          </a:p>
        </p:txBody>
      </p:sp>
      <p:sp>
        <p:nvSpPr>
          <p:cNvPr id="9" name="Šipka dolů 8"/>
          <p:cNvSpPr/>
          <p:nvPr/>
        </p:nvSpPr>
        <p:spPr>
          <a:xfrm>
            <a:off x="10737882" y="1302529"/>
            <a:ext cx="285752" cy="571504"/>
          </a:xfrm>
          <a:prstGeom prst="down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Calibri Light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37618" y="2374099"/>
            <a:ext cx="30384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Šipka doprava 10"/>
          <p:cNvSpPr/>
          <p:nvPr/>
        </p:nvSpPr>
        <p:spPr>
          <a:xfrm>
            <a:off x="8166114" y="3802859"/>
            <a:ext cx="1714512" cy="285752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Calibri Light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04060" y="4802991"/>
            <a:ext cx="3132749" cy="878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523436" y="5874561"/>
            <a:ext cx="15811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ovéPole 13"/>
          <p:cNvSpPr txBox="1"/>
          <p:nvPr/>
        </p:nvSpPr>
        <p:spPr>
          <a:xfrm>
            <a:off x="7951800" y="4588677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latin typeface="Calibri Light" pitchFamily="34" charset="0"/>
              </a:rPr>
              <a:t>3.</a:t>
            </a:r>
            <a:endParaRPr lang="cs-CZ" sz="4800" b="1" dirty="0">
              <a:latin typeface="Calibri Light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7951800" y="5660247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latin typeface="Calibri Light" pitchFamily="34" charset="0"/>
              </a:rPr>
              <a:t>4.</a:t>
            </a:r>
            <a:endParaRPr lang="cs-CZ" sz="4800" b="1" dirty="0">
              <a:latin typeface="Calibri Light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2248" y="802463"/>
            <a:ext cx="1119191" cy="94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808132" y="1159653"/>
            <a:ext cx="5500726" cy="255454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73181" marR="0" lvl="0" algn="l" defTabSz="914400" eaLnBrk="1" fontAlgn="auto" latinLnBrk="0" hangingPunct="1">
              <a:spcBef>
                <a:spcPts val="1501"/>
              </a:spcBef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cs-CZ" sz="3200" b="1" dirty="0" smtClean="0"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Objevili jste na stránce ikonu </a:t>
            </a:r>
            <a:r>
              <a:rPr lang="cs-CZ" sz="3200" b="1" dirty="0" err="1" smtClean="0"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foťáčku</a:t>
            </a:r>
            <a:r>
              <a:rPr lang="cs-CZ" sz="3200" b="1" dirty="0" smtClean="0"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? Zaznamenejte stránku do protokolu!</a:t>
            </a:r>
            <a:endParaRPr lang="cs-CZ" sz="3200" b="1" dirty="0" smtClean="0">
              <a:solidFill>
                <a:schemeClr val="tx1"/>
              </a:solidFill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  <a:p>
            <a:pPr marL="73181" marR="0" lvl="0" algn="l" defTabSz="914400" eaLnBrk="1" fontAlgn="auto" latinLnBrk="0" hangingPunct="1">
              <a:spcBef>
                <a:spcPts val="1501"/>
              </a:spcBef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endParaRPr lang="en-US" sz="3200" dirty="0">
              <a:solidFill>
                <a:schemeClr val="tx1"/>
              </a:solidFill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  <a:p>
            <a:pPr marL="73181" marR="0" lvl="0" indent="0" defTabSz="91440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endParaRPr lang="en-US" dirty="0">
              <a:solidFill>
                <a:schemeClr val="tx1"/>
              </a:solidFill>
              <a:latin typeface="Calibri Light" pitchFamily="34" charset="0"/>
              <a:ea typeface="Gill Sans" charset="0"/>
              <a:cs typeface="Gill Sans" charset="0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9372" y="3541603"/>
            <a:ext cx="1828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094016" y="2802727"/>
            <a:ext cx="2286016" cy="2239074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73181" lvl="0">
              <a:spcBef>
                <a:spcPts val="1501"/>
              </a:spcBef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cs-CZ" sz="2400" dirty="0" smtClean="0">
                <a:solidFill>
                  <a:schemeClr val="tx1"/>
                </a:solidFill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Nezapomeňte si </a:t>
            </a:r>
            <a:r>
              <a:rPr lang="cs-CZ" sz="2400" b="1" dirty="0" smtClean="0"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pořizovat snímky </a:t>
            </a:r>
            <a:r>
              <a:rPr lang="cs-CZ" sz="2400" dirty="0" smtClean="0">
                <a:solidFill>
                  <a:schemeClr val="tx1"/>
                </a:solidFill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z následující výpravy za poznáním!</a:t>
            </a:r>
            <a:endParaRPr lang="en-US" sz="2400" dirty="0">
              <a:solidFill>
                <a:schemeClr val="tx1"/>
              </a:solidFill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  <a:p>
            <a:pPr marL="73181" marR="0" lvl="0" indent="0" defTabSz="91440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endParaRPr lang="en-US" i="1" dirty="0">
              <a:solidFill>
                <a:schemeClr val="tx1"/>
              </a:solidFill>
              <a:latin typeface="Calibri Light" pitchFamily="34" charset="0"/>
              <a:ea typeface="Gill Sans" charset="0"/>
              <a:cs typeface="Gill Sans" charset="0"/>
            </a:endParaRPr>
          </a:p>
        </p:txBody>
      </p:sp>
      <p:sp>
        <p:nvSpPr>
          <p:cNvPr id="20" name="Rectangle 3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65058" y="4660115"/>
            <a:ext cx="4357718" cy="1692771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73181" marR="0" lvl="0" algn="l" defTabSz="914400" eaLnBrk="1" fontAlgn="auto" latinLnBrk="0" hangingPunct="1">
              <a:spcBef>
                <a:spcPts val="1501"/>
              </a:spcBef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cs-CZ" sz="2400" b="1" dirty="0" smtClean="0"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Stránky protokolu</a:t>
            </a:r>
            <a:r>
              <a:rPr lang="cs-CZ" sz="2400" dirty="0" smtClean="0"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. </a:t>
            </a:r>
          </a:p>
          <a:p>
            <a:pPr marL="73181" marR="0" lvl="0" algn="l" defTabSz="914400" eaLnBrk="1" fontAlgn="auto" latinLnBrk="0" hangingPunct="1">
              <a:spcBef>
                <a:spcPts val="1501"/>
              </a:spcBef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cs-CZ" sz="2400" dirty="0" smtClean="0"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(Protokol si můžete kdykoli otevřít kliknutím sem.)</a:t>
            </a:r>
            <a:endParaRPr lang="en-US" sz="2400" dirty="0">
              <a:solidFill>
                <a:schemeClr val="tx1"/>
              </a:solidFill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  <a:p>
            <a:pPr marL="73181" marR="0" lvl="0" indent="0" defTabSz="91440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endParaRPr lang="en-US" dirty="0">
              <a:solidFill>
                <a:schemeClr val="tx1"/>
              </a:solidFill>
              <a:latin typeface="Calibri Light" pitchFamily="34" charset="0"/>
              <a:ea typeface="Gill Sans" charset="0"/>
              <a:cs typeface="Gill Sans" charset="0"/>
            </a:endParaRPr>
          </a:p>
        </p:txBody>
      </p:sp>
      <p:sp>
        <p:nvSpPr>
          <p:cNvPr id="21" name="Šipka doleva 20"/>
          <p:cNvSpPr/>
          <p:nvPr/>
        </p:nvSpPr>
        <p:spPr>
          <a:xfrm>
            <a:off x="2236760" y="3684479"/>
            <a:ext cx="642942" cy="285752"/>
          </a:xfrm>
          <a:prstGeom prst="lef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Calibri Light" pitchFamily="34" charset="0"/>
            </a:endParaRPr>
          </a:p>
        </p:txBody>
      </p:sp>
      <p:sp>
        <p:nvSpPr>
          <p:cNvPr id="22" name="Šipka nahoru 21"/>
          <p:cNvSpPr/>
          <p:nvPr/>
        </p:nvSpPr>
        <p:spPr>
          <a:xfrm>
            <a:off x="1165190" y="4088611"/>
            <a:ext cx="285752" cy="500066"/>
          </a:xfrm>
          <a:prstGeom prst="up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0000"/>
              </a:solidFill>
              <a:latin typeface="Calibri Ligh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text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>
              <a:latin typeface="Calibri Light" pitchFamily="34" charset="0"/>
            </a:endParaRPr>
          </a:p>
        </p:txBody>
      </p:sp>
      <p:sp>
        <p:nvSpPr>
          <p:cNvPr id="3" name="Rectangle 4"/>
          <p:cNvSpPr>
            <a:spLocks/>
          </p:cNvSpPr>
          <p:nvPr/>
        </p:nvSpPr>
        <p:spPr bwMode="auto">
          <a:xfrm>
            <a:off x="0" y="421903"/>
            <a:ext cx="4219300" cy="67710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spAutoFit/>
          </a:bodyPr>
          <a:lstStyle/>
          <a:p>
            <a:pPr marL="182935">
              <a:tabLst>
                <a:tab pos="533347" algn="l"/>
                <a:tab pos="1066696" algn="l"/>
                <a:tab pos="1600042" algn="l"/>
                <a:tab pos="2133389" algn="l"/>
                <a:tab pos="2666738" algn="l"/>
                <a:tab pos="3200085" algn="l"/>
                <a:tab pos="3733431" algn="l"/>
                <a:tab pos="4266780" algn="l"/>
                <a:tab pos="4800127" algn="l"/>
                <a:tab pos="5333475" algn="l"/>
                <a:tab pos="5866822" algn="l"/>
                <a:tab pos="6400169" algn="l"/>
              </a:tabLst>
            </a:pPr>
            <a:r>
              <a:rPr lang="cs-CZ" sz="4400" b="1" dirty="0">
                <a:solidFill>
                  <a:srgbClr val="0070C0"/>
                </a:solidFill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Badatelský tým</a:t>
            </a:r>
            <a:endParaRPr lang="en-US" sz="4400" b="1" dirty="0">
              <a:solidFill>
                <a:srgbClr val="0070C0"/>
              </a:solidFill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9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75023" y="4046006"/>
            <a:ext cx="3468960" cy="199695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548229" indent="-274114" defTabSz="914310">
              <a:buClr>
                <a:srgbClr val="000000"/>
              </a:buClr>
              <a:buSzPct val="100000"/>
              <a:tabLst>
                <a:tab pos="19045" algn="l"/>
                <a:tab pos="476083" algn="l"/>
                <a:tab pos="1066427" algn="l"/>
                <a:tab pos="1599643" algn="l"/>
                <a:tab pos="2132855" algn="l"/>
                <a:tab pos="2666068" algn="l"/>
                <a:tab pos="3199282" algn="l"/>
                <a:tab pos="3732498" algn="l"/>
                <a:tab pos="4265710" algn="l"/>
                <a:tab pos="4798925" algn="l"/>
                <a:tab pos="5332140" algn="l"/>
                <a:tab pos="5865352" algn="l"/>
                <a:tab pos="6398568" algn="l"/>
                <a:tab pos="19045" algn="l"/>
                <a:tab pos="476083" algn="l"/>
                <a:tab pos="1066427" algn="l"/>
              </a:tabLst>
              <a:defRPr/>
            </a:pPr>
            <a:r>
              <a:rPr lang="cs-CZ" sz="2600" i="1" dirty="0" smtClean="0"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Vložte okno TEXT</a:t>
            </a:r>
            <a:endParaRPr lang="cs-CZ" sz="2600" i="1" dirty="0"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  <a:p>
            <a:pPr marL="548229" indent="-274114" defTabSz="914310">
              <a:buClr>
                <a:srgbClr val="000000"/>
              </a:buClr>
              <a:buSzPct val="100000"/>
              <a:buFont typeface="Verdana"/>
              <a:buChar char="•"/>
              <a:tabLst>
                <a:tab pos="19045" algn="l"/>
                <a:tab pos="476083" algn="l"/>
                <a:tab pos="1066427" algn="l"/>
                <a:tab pos="1599643" algn="l"/>
                <a:tab pos="2132855" algn="l"/>
                <a:tab pos="2666068" algn="l"/>
                <a:tab pos="3199282" algn="l"/>
                <a:tab pos="3732498" algn="l"/>
                <a:tab pos="4265710" algn="l"/>
                <a:tab pos="4798925" algn="l"/>
                <a:tab pos="5332140" algn="l"/>
                <a:tab pos="5865352" algn="l"/>
                <a:tab pos="6398568" algn="l"/>
                <a:tab pos="19045" algn="l"/>
                <a:tab pos="476083" algn="l"/>
                <a:tab pos="1066427" algn="l"/>
              </a:tabLst>
              <a:defRPr/>
            </a:pPr>
            <a:r>
              <a:rPr lang="cs-CZ" sz="2600" i="1" dirty="0"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Jméno:</a:t>
            </a:r>
          </a:p>
          <a:p>
            <a:pPr marL="548229" indent="-274114" defTabSz="914310">
              <a:buClr>
                <a:srgbClr val="000000"/>
              </a:buClr>
              <a:buSzPct val="100000"/>
              <a:buFont typeface="Verdana"/>
              <a:buChar char="•"/>
              <a:tabLst>
                <a:tab pos="19045" algn="l"/>
                <a:tab pos="476083" algn="l"/>
                <a:tab pos="1066427" algn="l"/>
                <a:tab pos="1599643" algn="l"/>
                <a:tab pos="2132855" algn="l"/>
                <a:tab pos="2666068" algn="l"/>
                <a:tab pos="3199282" algn="l"/>
                <a:tab pos="3732498" algn="l"/>
                <a:tab pos="4265710" algn="l"/>
                <a:tab pos="4798925" algn="l"/>
                <a:tab pos="5332140" algn="l"/>
                <a:tab pos="5865352" algn="l"/>
                <a:tab pos="6398568" algn="l"/>
                <a:tab pos="19045" algn="l"/>
                <a:tab pos="476083" algn="l"/>
                <a:tab pos="1066427" algn="l"/>
              </a:tabLst>
              <a:defRPr/>
            </a:pPr>
            <a:r>
              <a:rPr lang="cs-CZ" sz="2600" i="1" dirty="0"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Třída:</a:t>
            </a:r>
          </a:p>
          <a:p>
            <a:pPr marL="548229" indent="-274114" defTabSz="914310">
              <a:buClr>
                <a:srgbClr val="000000"/>
              </a:buClr>
              <a:buSzPct val="100000"/>
              <a:buFont typeface="Verdana"/>
              <a:buChar char="•"/>
              <a:tabLst>
                <a:tab pos="19045" algn="l"/>
                <a:tab pos="476083" algn="l"/>
                <a:tab pos="1066427" algn="l"/>
                <a:tab pos="1599643" algn="l"/>
                <a:tab pos="2132855" algn="l"/>
                <a:tab pos="2666068" algn="l"/>
                <a:tab pos="3199282" algn="l"/>
                <a:tab pos="3732498" algn="l"/>
                <a:tab pos="4265710" algn="l"/>
                <a:tab pos="4798925" algn="l"/>
                <a:tab pos="5332140" algn="l"/>
                <a:tab pos="5865352" algn="l"/>
                <a:tab pos="6398568" algn="l"/>
                <a:tab pos="19045" algn="l"/>
                <a:tab pos="476083" algn="l"/>
                <a:tab pos="1066427" algn="l"/>
              </a:tabLst>
              <a:defRPr/>
            </a:pPr>
            <a:r>
              <a:rPr lang="cs-CZ" sz="2600" i="1" dirty="0"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Datum:</a:t>
            </a:r>
            <a:endParaRPr lang="en-US" sz="2600" i="1" dirty="0"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  <a:p>
            <a:pPr marL="685640" indent="-476140" defTabSz="914310">
              <a:lnSpc>
                <a:spcPct val="120000"/>
              </a:lnSpc>
              <a:spcBef>
                <a:spcPts val="600"/>
              </a:spcBef>
              <a:tabLst>
                <a:tab pos="19045" algn="l"/>
                <a:tab pos="476083" algn="l"/>
                <a:tab pos="1066427" algn="l"/>
                <a:tab pos="1599643" algn="l"/>
                <a:tab pos="2132855" algn="l"/>
                <a:tab pos="2666068" algn="l"/>
                <a:tab pos="3199282" algn="l"/>
                <a:tab pos="3732498" algn="l"/>
                <a:tab pos="4265710" algn="l"/>
                <a:tab pos="4798925" algn="l"/>
                <a:tab pos="5332140" algn="l"/>
                <a:tab pos="5865352" algn="l"/>
                <a:tab pos="6398568" algn="l"/>
                <a:tab pos="19045" algn="l"/>
                <a:tab pos="476083" algn="l"/>
                <a:tab pos="1066427" algn="l"/>
              </a:tabLst>
              <a:defRPr/>
            </a:pPr>
            <a:endParaRPr lang="en-US" dirty="0">
              <a:solidFill>
                <a:schemeClr val="tx1"/>
              </a:solidFill>
              <a:latin typeface="Calibri Light" pitchFamily="34" charset="0"/>
              <a:ea typeface="Gill Sans" charset="0"/>
              <a:cs typeface="Gill Sans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93755" y="1069975"/>
            <a:ext cx="4125543" cy="24391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>
              <a:spcBef>
                <a:spcPts val="1256"/>
              </a:spcBef>
            </a:pPr>
            <a:r>
              <a:rPr lang="cs-CZ" sz="2400" b="1" dirty="0" smtClean="0">
                <a:latin typeface="Calibri Light" pitchFamily="34" charset="0"/>
              </a:rPr>
              <a:t>1) Vložte </a:t>
            </a:r>
            <a:r>
              <a:rPr lang="cs-CZ" sz="2400" b="1" dirty="0">
                <a:latin typeface="Calibri Light" pitchFamily="34" charset="0"/>
              </a:rPr>
              <a:t>svá jména do pole </a:t>
            </a:r>
            <a:r>
              <a:rPr lang="cs-CZ" sz="2400" b="1" dirty="0" smtClean="0">
                <a:latin typeface="Calibri Light" pitchFamily="34" charset="0"/>
              </a:rPr>
              <a:t>vlevo dole</a:t>
            </a:r>
            <a:endParaRPr lang="cs-CZ" sz="2400" b="1" dirty="0">
              <a:latin typeface="Calibri Light" pitchFamily="34" charset="0"/>
            </a:endParaRPr>
          </a:p>
          <a:p>
            <a:pPr>
              <a:spcBef>
                <a:spcPts val="1256"/>
              </a:spcBef>
            </a:pPr>
            <a:r>
              <a:rPr lang="cs-CZ" sz="2400" b="1" dirty="0" smtClean="0">
                <a:latin typeface="Calibri Light" pitchFamily="34" charset="0"/>
              </a:rPr>
              <a:t>2</a:t>
            </a:r>
            <a:r>
              <a:rPr lang="cs-CZ" sz="2400" b="1" dirty="0">
                <a:latin typeface="Calibri Light" pitchFamily="34" charset="0"/>
              </a:rPr>
              <a:t>) </a:t>
            </a:r>
            <a:r>
              <a:rPr lang="cs-CZ" sz="2400" b="1" dirty="0" smtClean="0">
                <a:latin typeface="Calibri Light" pitchFamily="34" charset="0"/>
              </a:rPr>
              <a:t>Vpravo vyfoťte </a:t>
            </a:r>
            <a:r>
              <a:rPr lang="cs-CZ" sz="2400" b="1" dirty="0">
                <a:latin typeface="Calibri Light" pitchFamily="34" charset="0"/>
              </a:rPr>
              <a:t>tým:</a:t>
            </a:r>
          </a:p>
          <a:p>
            <a:pPr>
              <a:spcBef>
                <a:spcPts val="1256"/>
              </a:spcBef>
            </a:pPr>
            <a:r>
              <a:rPr lang="cs-CZ" sz="2400" b="1" dirty="0" smtClean="0">
                <a:latin typeface="Calibri Light" pitchFamily="34" charset="0"/>
              </a:rPr>
              <a:t>3</a:t>
            </a:r>
            <a:r>
              <a:rPr lang="cs-CZ" sz="2400" b="1" dirty="0">
                <a:latin typeface="Calibri Light" pitchFamily="34" charset="0"/>
              </a:rPr>
              <a:t>) Tuto stránku zaneste </a:t>
            </a:r>
            <a:endParaRPr lang="cs-CZ" sz="2400" b="1" dirty="0" smtClean="0">
              <a:latin typeface="Calibri Light" pitchFamily="34" charset="0"/>
            </a:endParaRPr>
          </a:p>
          <a:p>
            <a:pPr>
              <a:spcBef>
                <a:spcPts val="1256"/>
              </a:spcBef>
            </a:pPr>
            <a:r>
              <a:rPr lang="cs-CZ" sz="2400" b="1" dirty="0" smtClean="0">
                <a:latin typeface="Calibri Light" pitchFamily="34" charset="0"/>
              </a:rPr>
              <a:t>do </a:t>
            </a:r>
            <a:r>
              <a:rPr lang="cs-CZ" sz="2400" b="1" dirty="0">
                <a:latin typeface="Calibri Light" pitchFamily="34" charset="0"/>
              </a:rPr>
              <a:t>protokolu</a:t>
            </a:r>
            <a:r>
              <a:rPr lang="cs-CZ" sz="2400" dirty="0">
                <a:latin typeface="Calibri Light" pitchFamily="34" charset="0"/>
              </a:rPr>
              <a:t>: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00" y="2600505"/>
            <a:ext cx="703551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 b="16539"/>
          <a:stretch>
            <a:fillRect/>
          </a:stretch>
        </p:blipFill>
        <p:spPr bwMode="auto">
          <a:xfrm>
            <a:off x="3187694" y="1665181"/>
            <a:ext cx="950878" cy="7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bdélník 7"/>
          <p:cNvSpPr/>
          <p:nvPr/>
        </p:nvSpPr>
        <p:spPr>
          <a:xfrm>
            <a:off x="0" y="0"/>
            <a:ext cx="12188825" cy="39820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849" tIns="57424" rIns="114849" bIns="57424" rtlCol="0" anchor="ctr"/>
          <a:lstStyle/>
          <a:p>
            <a:pPr algn="ctr"/>
            <a:endParaRPr lang="cs-CZ">
              <a:latin typeface="Calibri Light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 flipV="1">
            <a:off x="0" y="6551365"/>
            <a:ext cx="12188825" cy="19709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849" tIns="57424" rIns="114849" bIns="57424" rtlCol="0" anchor="ctr"/>
          <a:lstStyle/>
          <a:p>
            <a:pPr algn="ctr"/>
            <a:endParaRPr lang="cs-CZ">
              <a:latin typeface="Calibri Light" pitchFamily="34" charset="0"/>
            </a:endParaRPr>
          </a:p>
        </p:txBody>
      </p:sp>
      <p:sp>
        <p:nvSpPr>
          <p:cNvPr id="15" name="TextBox 6"/>
          <p:cNvSpPr txBox="1"/>
          <p:nvPr>
            <p:custDataLst>
              <p:tags r:id="rId2"/>
            </p:custDataLst>
          </p:nvPr>
        </p:nvSpPr>
        <p:spPr>
          <a:xfrm>
            <a:off x="253" y="0"/>
            <a:ext cx="9523183" cy="369332"/>
          </a:xfrm>
          <a:prstGeom prst="rect">
            <a:avLst/>
          </a:prstGeom>
          <a:solidFill>
            <a:srgbClr val="00B0F0">
              <a:alpha val="0"/>
            </a:s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400" b="0" dirty="0" smtClean="0">
                <a:solidFill>
                  <a:srgbClr val="FFFFFF"/>
                </a:solidFill>
                <a:latin typeface="Calibri Light" pitchFamily="34" charset="0"/>
              </a:rPr>
              <a:t>ŽIVOT JE VĚDA</a:t>
            </a:r>
            <a:endParaRPr lang="en-US" sz="2400" b="0" dirty="0">
              <a:solidFill>
                <a:srgbClr val="FFFFFF"/>
              </a:solidFill>
              <a:latin typeface="Calibri Ligh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>
          <a:xfrm>
            <a:off x="261764" y="1430015"/>
            <a:ext cx="7813848" cy="4104456"/>
          </a:xfrm>
        </p:spPr>
        <p:txBody>
          <a:bodyPr/>
          <a:lstStyle/>
          <a:p>
            <a:r>
              <a:rPr lang="cs-CZ" dirty="0" smtClean="0"/>
              <a:t>Adam s Bárou zkoumali složení vzduchu v místnosti. </a:t>
            </a:r>
          </a:p>
          <a:p>
            <a:r>
              <a:rPr lang="cs-CZ" dirty="0" smtClean="0"/>
              <a:t>Změřili koncentrace kyslíku a oxidu uhličitého a zajímalo je, jak se budou měnit při dýchání.</a:t>
            </a:r>
          </a:p>
          <a:p>
            <a:r>
              <a:rPr lang="cs-CZ" dirty="0" smtClean="0"/>
              <a:t>Bára: „Budu dýchat do igelitového sáčku a ty budeš sledovat, jestli se v něm mění množství kyslíku.“</a:t>
            </a:r>
          </a:p>
          <a:p>
            <a:r>
              <a:rPr lang="cs-CZ" dirty="0" smtClean="0"/>
              <a:t>Adam:</a:t>
            </a:r>
            <a:r>
              <a:rPr lang="cs-CZ" dirty="0"/>
              <a:t> </a:t>
            </a:r>
            <a:r>
              <a:rPr lang="cs-CZ" dirty="0" smtClean="0"/>
              <a:t>„Dobře. Pak budu dýchat do sáčku já a ty budeš měřit koncentraci oxidu uhličitého.“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smtClean="0">
                <a:ea typeface="Verdana Bold" charset="0"/>
                <a:cs typeface="Verdana Bold" charset="0"/>
                <a:sym typeface="Verdana Bold" charset="0"/>
              </a:rPr>
              <a:t>Motivační otázka</a:t>
            </a:r>
            <a:r>
              <a:rPr lang="en-US" dirty="0" smtClean="0">
                <a:cs typeface="Helvetica" charset="0"/>
                <a:sym typeface="Helvetica" charset="0"/>
              </a:rPr>
              <a:t/>
            </a:r>
            <a:br>
              <a:rPr lang="en-US" dirty="0" smtClean="0">
                <a:cs typeface="Helvetica" charset="0"/>
                <a:sym typeface="Helvetica" charset="0"/>
              </a:rPr>
            </a:b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261764" y="1502023"/>
            <a:ext cx="7632848" cy="5040560"/>
          </a:xfrm>
        </p:spPr>
        <p:txBody>
          <a:bodyPr/>
          <a:lstStyle/>
          <a:p>
            <a:pPr marL="514350" lvl="0" indent="-514350">
              <a:buFont typeface="Arial" pitchFamily="34" charset="0"/>
              <a:buChar char="•"/>
              <a:defRPr/>
            </a:pPr>
            <a:r>
              <a:rPr lang="cs-CZ" dirty="0" smtClean="0"/>
              <a:t>Jaké plyny obsahuje vzduch, který dýcháme?</a:t>
            </a:r>
          </a:p>
          <a:p>
            <a:pPr marL="514350" lvl="0" indent="-514350">
              <a:buFont typeface="Arial" pitchFamily="34" charset="0"/>
              <a:buChar char="•"/>
              <a:defRPr/>
            </a:pPr>
            <a:r>
              <a:rPr lang="cs-CZ" dirty="0" smtClean="0"/>
              <a:t>Mění se nějak při dýchání koncentrace těchto plynů?</a:t>
            </a:r>
          </a:p>
          <a:p>
            <a:pPr marL="514350" lvl="0" indent="-514350">
              <a:buFont typeface="Arial" pitchFamily="34" charset="0"/>
              <a:buChar char="•"/>
              <a:defRPr/>
            </a:pPr>
            <a:r>
              <a:rPr lang="cs-CZ" dirty="0" smtClean="0"/>
              <a:t>Kde k této změně dochází?</a:t>
            </a:r>
          </a:p>
          <a:p>
            <a:pPr marL="514350" lvl="0" indent="-514350">
              <a:buFont typeface="Arial" pitchFamily="34" charset="0"/>
              <a:buChar char="•"/>
              <a:defRPr/>
            </a:pPr>
            <a:r>
              <a:rPr lang="cs-CZ" dirty="0" smtClean="0"/>
              <a:t>Obsahuje vydechovaný vzduch ještě nějaký kyslík?</a:t>
            </a:r>
          </a:p>
          <a:p>
            <a:pPr marL="514350" indent="-514350">
              <a:defRPr/>
            </a:pPr>
            <a:endParaRPr lang="cs-CZ" b="1" dirty="0" smtClean="0"/>
          </a:p>
          <a:p>
            <a:pPr marL="514350" indent="-514350">
              <a:defRPr/>
            </a:pPr>
            <a:endParaRPr lang="cs-CZ" b="1" dirty="0" smtClean="0"/>
          </a:p>
          <a:p>
            <a:pPr marL="514350" indent="-514350">
              <a:defRPr/>
            </a:pPr>
            <a:endParaRPr lang="cs-CZ" b="1" dirty="0" smtClean="0"/>
          </a:p>
          <a:p>
            <a:pPr marL="514350" indent="-514350">
              <a:defRPr/>
            </a:pPr>
            <a:endParaRPr lang="cs-CZ" b="1" dirty="0" smtClean="0"/>
          </a:p>
          <a:p>
            <a:pPr marL="514350" lvl="0" indent="-514350">
              <a:defRPr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text 20"/>
          <p:cNvSpPr>
            <a:spLocks noGrp="1"/>
          </p:cNvSpPr>
          <p:nvPr>
            <p:ph type="body" sz="quarter" idx="12"/>
          </p:nvPr>
        </p:nvSpPr>
        <p:spPr>
          <a:xfrm>
            <a:off x="2" y="6601779"/>
            <a:ext cx="12188571" cy="146684"/>
          </a:xfrm>
        </p:spPr>
        <p:txBody>
          <a:bodyPr/>
          <a:lstStyle/>
          <a:p>
            <a:endParaRPr lang="cs-CZ" dirty="0">
              <a:latin typeface="Calibri Light" pitchFamily="34" charset="0"/>
            </a:endParaRPr>
          </a:p>
        </p:txBody>
      </p:sp>
      <p:sp>
        <p:nvSpPr>
          <p:cNvPr id="20" name="Nadpis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smtClean="0">
                <a:latin typeface="Calibri Light" pitchFamily="34" charset="0"/>
                <a:ea typeface="Verdana Bold" charset="0"/>
                <a:cs typeface="Verdana Bold" charset="0"/>
                <a:sym typeface="Verdana Bold" charset="0"/>
              </a:rPr>
              <a:t>Příprava úlohy</a:t>
            </a:r>
            <a:r>
              <a:rPr lang="en-US" dirty="0" smtClean="0">
                <a:latin typeface="Calibri Light" pitchFamily="34" charset="0"/>
                <a:cs typeface="Helvetica" charset="0"/>
                <a:sym typeface="Helvetica" charset="0"/>
              </a:rPr>
              <a:t/>
            </a:r>
            <a:br>
              <a:rPr lang="en-US" dirty="0" smtClean="0">
                <a:latin typeface="Calibri Light" pitchFamily="34" charset="0"/>
                <a:cs typeface="Helvetica" charset="0"/>
                <a:sym typeface="Helvetica" charset="0"/>
              </a:rPr>
            </a:br>
            <a:endParaRPr lang="cs-CZ" dirty="0">
              <a:latin typeface="Calibri Light" pitchFamily="34" charset="0"/>
            </a:endParaRPr>
          </a:p>
        </p:txBody>
      </p:sp>
      <p:sp>
        <p:nvSpPr>
          <p:cNvPr id="22" name="Zástupný symbol pro obsah 21"/>
          <p:cNvSpPr>
            <a:spLocks noGrp="1"/>
          </p:cNvSpPr>
          <p:nvPr>
            <p:ph sz="quarter" idx="13"/>
          </p:nvPr>
        </p:nvSpPr>
        <p:spPr>
          <a:xfrm>
            <a:off x="261764" y="2942183"/>
            <a:ext cx="5904656" cy="3600400"/>
          </a:xfrm>
        </p:spPr>
        <p:txBody>
          <a:bodyPr/>
          <a:lstStyle/>
          <a:p>
            <a:r>
              <a:rPr lang="cs-CZ" sz="2800" dirty="0" smtClean="0">
                <a:latin typeface="Calibri Light" pitchFamily="34" charset="0"/>
              </a:rPr>
              <a:t>Větší igelitový pytlík</a:t>
            </a:r>
          </a:p>
          <a:p>
            <a:r>
              <a:rPr lang="cs-CZ" sz="2800" dirty="0" smtClean="0">
                <a:latin typeface="Calibri Light" pitchFamily="34" charset="0"/>
              </a:rPr>
              <a:t>Senzor na měření koncentrace plynného kyslíku PS-2126A</a:t>
            </a:r>
          </a:p>
          <a:p>
            <a:r>
              <a:rPr lang="cs-CZ" sz="2800" dirty="0" smtClean="0">
                <a:latin typeface="Calibri Light" pitchFamily="34" charset="0"/>
              </a:rPr>
              <a:t>Rozhraní PS-2009A</a:t>
            </a:r>
          </a:p>
          <a:p>
            <a:r>
              <a:rPr lang="cs-CZ" sz="2800" dirty="0" smtClean="0">
                <a:latin typeface="Calibri Light" pitchFamily="34" charset="0"/>
              </a:rPr>
              <a:t>Software </a:t>
            </a:r>
            <a:r>
              <a:rPr lang="cs-CZ" sz="2800" dirty="0" err="1" smtClean="0">
                <a:latin typeface="Calibri Light" pitchFamily="34" charset="0"/>
              </a:rPr>
              <a:t>SPARKvue</a:t>
            </a:r>
            <a:endParaRPr lang="cs-CZ" sz="2800" dirty="0" smtClean="0">
              <a:latin typeface="Calibri Light" pitchFamily="34" charset="0"/>
            </a:endParaRPr>
          </a:p>
          <a:p>
            <a:endParaRPr lang="en-US" sz="2800" dirty="0" smtClean="0"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  <a:p>
            <a:pPr marL="685708" lvl="0" indent="-476186">
              <a:lnSpc>
                <a:spcPct val="120000"/>
              </a:lnSpc>
              <a:spcBef>
                <a:spcPts val="600"/>
              </a:spcBef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19046" algn="l"/>
                <a:tab pos="476130" algn="l"/>
                <a:tab pos="1066532" algn="l"/>
              </a:tabLst>
              <a:defRPr/>
            </a:pPr>
            <a:endParaRPr lang="en-US" dirty="0" smtClean="0">
              <a:latin typeface="Calibri Light" pitchFamily="34" charset="0"/>
              <a:ea typeface="Gill Sans" charset="0"/>
              <a:cs typeface="Gill Sans" charset="0"/>
            </a:endParaRPr>
          </a:p>
          <a:p>
            <a:endParaRPr lang="cs-CZ" dirty="0">
              <a:latin typeface="Calibri Light" pitchFamily="34" charset="0"/>
            </a:endParaRPr>
          </a:p>
        </p:txBody>
      </p:sp>
      <p:sp>
        <p:nvSpPr>
          <p:cNvPr id="23" name="Zástupný symbol pro obsah 22"/>
          <p:cNvSpPr>
            <a:spLocks noGrp="1"/>
          </p:cNvSpPr>
          <p:nvPr>
            <p:ph sz="quarter" idx="14"/>
          </p:nvPr>
        </p:nvSpPr>
        <p:spPr>
          <a:xfrm>
            <a:off x="261764" y="1934071"/>
            <a:ext cx="9793088" cy="936104"/>
          </a:xfrm>
        </p:spPr>
        <p:txBody>
          <a:bodyPr/>
          <a:lstStyle/>
          <a:p>
            <a:pPr lvl="0"/>
            <a:r>
              <a:rPr lang="cs-CZ" dirty="0" smtClean="0"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Před začátkem experimentu si připravte </a:t>
            </a:r>
          </a:p>
          <a:p>
            <a:pPr lvl="0"/>
            <a:r>
              <a:rPr lang="cs-CZ" dirty="0" smtClean="0">
                <a:latin typeface="Calibri Light" pitchFamily="34" charset="0"/>
                <a:ea typeface="Verdana" charset="0"/>
                <a:cs typeface="Verdana" charset="0"/>
                <a:sym typeface="Verdana" charset="0"/>
              </a:rPr>
              <a:t>následující věci:</a:t>
            </a:r>
            <a:endParaRPr lang="en-US" dirty="0" smtClean="0">
              <a:latin typeface="Calibri Light" pitchFamily="34" charset="0"/>
              <a:ea typeface="Verdana" charset="0"/>
              <a:cs typeface="Verdana" charset="0"/>
              <a:sym typeface="Verdana" charset="0"/>
            </a:endParaRPr>
          </a:p>
          <a:p>
            <a:endParaRPr lang="cs-CZ" dirty="0">
              <a:latin typeface="Calibri Light" pitchFamily="34" charset="0"/>
            </a:endParaRPr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15"/>
          </p:nvPr>
        </p:nvSpPr>
        <p:spPr>
          <a:xfrm>
            <a:off x="261764" y="1285999"/>
            <a:ext cx="9793088" cy="576064"/>
          </a:xfrm>
        </p:spPr>
        <p:txBody>
          <a:bodyPr/>
          <a:lstStyle/>
          <a:p>
            <a:pPr lvl="0"/>
            <a:r>
              <a:rPr lang="cs-CZ" dirty="0" smtClean="0">
                <a:latin typeface="Calibri Light" pitchFamily="34" charset="0"/>
                <a:ea typeface="Verdana Bold" charset="0"/>
                <a:cs typeface="Verdana Bold" charset="0"/>
                <a:sym typeface="Verdana Bold" charset="0"/>
              </a:rPr>
              <a:t>Materiál a vybavení</a:t>
            </a:r>
            <a:endParaRPr lang="en-US" dirty="0" smtClean="0">
              <a:latin typeface="Calibri Light" pitchFamily="34" charset="0"/>
              <a:cs typeface="Helvetica" charset="0"/>
              <a:sym typeface="Helvetica" charset="0"/>
            </a:endParaRPr>
          </a:p>
          <a:p>
            <a:endParaRPr lang="cs-CZ" dirty="0">
              <a:latin typeface="Calibri Light" pitchFamily="34" charset="0"/>
            </a:endParaRPr>
          </a:p>
        </p:txBody>
      </p:sp>
      <p:pic>
        <p:nvPicPr>
          <p:cNvPr id="9" name="Picture 2" descr="http://www.pasco.com/images/products/ps/PS2009w_cords_330_47839.jpg"/>
          <p:cNvPicPr>
            <a:picLocks noChangeAspect="1" noChangeArrowheads="1"/>
          </p:cNvPicPr>
          <p:nvPr/>
        </p:nvPicPr>
        <p:blipFill>
          <a:blip r:embed="rId3" cstate="print"/>
          <a:srcRect t="21180" b="24105"/>
          <a:stretch>
            <a:fillRect/>
          </a:stretch>
        </p:blipFill>
        <p:spPr bwMode="auto">
          <a:xfrm>
            <a:off x="6843640" y="414689"/>
            <a:ext cx="5345185" cy="2304256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26" b="10864"/>
          <a:stretch/>
        </p:blipFill>
        <p:spPr bwMode="auto">
          <a:xfrm>
            <a:off x="5661019" y="2718945"/>
            <a:ext cx="3349812" cy="343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Bulleted Left With Header 2 Ln Subh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Bulleted Left With Header 2 Ln Subh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 Right Below Camer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Headin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 Right Below Camer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 Right Below Camer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 Right Below Camer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Bulleted Left With Header 2 Ln Subh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Headin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Numbered With Headin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Headin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Headin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Numbered With Headin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Headin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Headin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Numbered With Headin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Headin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Headin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Numbered With Headin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Headin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Headin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Headi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heme/theme1.xml><?xml version="1.0" encoding="utf-8"?>
<a:theme xmlns:a="http://schemas.openxmlformats.org/drawingml/2006/main" name="SPARKlab Authoring Template PP2008 (Mac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SPARKlab Authoring Template PP2008 (Mac)</Template>
  <TotalTime>2700</TotalTime>
  <Words>2011</Words>
  <Application>Microsoft Office PowerPoint</Application>
  <PresentationFormat>Vlastní</PresentationFormat>
  <Paragraphs>323</Paragraphs>
  <Slides>34</Slides>
  <Notes>34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5" baseType="lpstr">
      <vt:lpstr>SPARKlab Authoring Template PP2008 (Mac)</vt:lpstr>
      <vt:lpstr>Prezentace aplikace PowerPoint</vt:lpstr>
      <vt:lpstr>Prezentace aplikace PowerPoint</vt:lpstr>
      <vt:lpstr>Dýchání </vt:lpstr>
      <vt:lpstr>Prezentace aplikace PowerPoint</vt:lpstr>
      <vt:lpstr>Prezentace aplikace PowerPoint</vt:lpstr>
      <vt:lpstr>Prezentace aplikace PowerPoint</vt:lpstr>
      <vt:lpstr>Úvod</vt:lpstr>
      <vt:lpstr>Motivační otázka </vt:lpstr>
      <vt:lpstr>Příprava úlohy </vt:lpstr>
      <vt:lpstr>Příprava úlohy </vt:lpstr>
      <vt:lpstr>Postup měření </vt:lpstr>
      <vt:lpstr>Bezpečnost práce! </vt:lpstr>
      <vt:lpstr>Postup měření                         Aktivita  1 </vt:lpstr>
      <vt:lpstr>Sběr dat</vt:lpstr>
      <vt:lpstr>Analýza dat</vt:lpstr>
      <vt:lpstr>Postup měření                         Aktivita  2 </vt:lpstr>
      <vt:lpstr>Sběr dat</vt:lpstr>
      <vt:lpstr>Analýza dat</vt:lpstr>
      <vt:lpstr>Postup měření                         Aktivita  3 </vt:lpstr>
      <vt:lpstr>Sběr dat</vt:lpstr>
      <vt:lpstr>Analýza dat</vt:lpstr>
      <vt:lpstr>Postup měření                         Aktivita  4 </vt:lpstr>
      <vt:lpstr>Sběr dat</vt:lpstr>
      <vt:lpstr>Analýza dat</vt:lpstr>
      <vt:lpstr>Analýza dat</vt:lpstr>
      <vt:lpstr>Závěr</vt:lpstr>
      <vt:lpstr>Závěr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PASCO scientific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mirdas</dc:creator>
  <cp:lastModifiedBy>BAD8</cp:lastModifiedBy>
  <cp:revision>177</cp:revision>
  <dcterms:created xsi:type="dcterms:W3CDTF">2014-01-17T08:40:55Z</dcterms:created>
  <dcterms:modified xsi:type="dcterms:W3CDTF">2014-08-22T19:25:45Z</dcterms:modified>
</cp:coreProperties>
</file>